
<file path=[Content_Types].xml><?xml version="1.0" encoding="utf-8"?>
<Types xmlns="http://schemas.openxmlformats.org/package/2006/content-types">
  <Default Extension="bin" ContentType="image/unknown"/>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1"/>
  </p:notesMasterIdLst>
  <p:sldIdLst>
    <p:sldId id="256" r:id="rId5"/>
    <p:sldId id="258" r:id="rId6"/>
    <p:sldId id="259" r:id="rId7"/>
    <p:sldId id="288" r:id="rId8"/>
    <p:sldId id="293" r:id="rId9"/>
    <p:sldId id="294" r:id="rId10"/>
    <p:sldId id="291" r:id="rId11"/>
    <p:sldId id="292" r:id="rId12"/>
    <p:sldId id="260" r:id="rId13"/>
    <p:sldId id="285" r:id="rId14"/>
    <p:sldId id="289" r:id="rId15"/>
    <p:sldId id="271" r:id="rId16"/>
    <p:sldId id="290" r:id="rId17"/>
    <p:sldId id="277" r:id="rId18"/>
    <p:sldId id="278" r:id="rId19"/>
    <p:sldId id="279" r:id="rId20"/>
    <p:sldId id="280" r:id="rId21"/>
    <p:sldId id="281" r:id="rId22"/>
    <p:sldId id="272" r:id="rId23"/>
    <p:sldId id="273" r:id="rId24"/>
    <p:sldId id="282" r:id="rId25"/>
    <p:sldId id="284" r:id="rId26"/>
    <p:sldId id="287" r:id="rId27"/>
    <p:sldId id="266" r:id="rId28"/>
    <p:sldId id="268" r:id="rId29"/>
    <p:sldId id="269"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Montserrat ExtraBold" panose="00000900000000000000" pitchFamily="2"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4" roundtripDataSignature="AMtx7mjCk11IUfIR7tiIDQm/lfzJNQzg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0C6D96-0EA8-72D5-754D-34FE47009ED4}" v="156" dt="2023-03-12T06:10:32.627"/>
    <p1510:client id="{39726FFC-CE62-4C48-BF24-9F0ED5A7478E}" v="1740" dt="2023-03-13T04:22:22.725"/>
    <p1510:client id="{50AD4012-4225-77CD-8D05-B1054BE6A991}" v="32" dt="2023-03-13T01:16:10.544"/>
    <p1510:client id="{6B6E2E66-32BA-4041-8F48-FAE8BF6BA316}" v="4" dt="2023-03-12T06:44:26.915"/>
    <p1510:client id="{8FA62CE4-2B25-472F-A31C-EC2360913B70}" v="4954" vWet="4956" dt="2023-03-12T06:09:08.590"/>
    <p1510:client id="{909EA340-6647-7FC3-7D4C-B11541E82385}" v="382" dt="2023-03-12T16:25:28.081"/>
    <p1510:client id="{A47E6482-5FF9-D450-DA00-CEC05A26B384}" v="198" dt="2023-03-12T06:42:22.072"/>
    <p1510:client id="{A77F2EC5-50B8-1D2F-0174-6C90958BEF0D}" v="3" dt="2023-03-12T16:53:09.437"/>
  </p1510:revLst>
</p1510:revInfo>
</file>

<file path=ppt/tableStyles.xml><?xml version="1.0" encoding="utf-8"?>
<a:tblStyleLst xmlns:a="http://schemas.openxmlformats.org/drawingml/2006/main" def="{C1B660FE-763F-48C3-90C1-4B66F598B14B}">
  <a:tblStyle styleId="{C1B660FE-763F-48C3-90C1-4B66F598B14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 name="Google Shape;1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194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f949cce5d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f949cce5d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0278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400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6513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f949cce5d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f949cce5d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1696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1"/>
          <p:cNvSpPr txBox="1">
            <a:spLocks noGrp="1"/>
          </p:cNvSpPr>
          <p:nvPr>
            <p:ph type="ctrTitle"/>
          </p:nvPr>
        </p:nvSpPr>
        <p:spPr>
          <a:xfrm>
            <a:off x="2175900" y="1950100"/>
            <a:ext cx="47922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3600"/>
              <a:buNone/>
              <a:defRPr sz="36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10" name="Google Shape;10;p21"/>
          <p:cNvSpPr txBox="1">
            <a:spLocks noGrp="1"/>
          </p:cNvSpPr>
          <p:nvPr>
            <p:ph type="subTitle" idx="1"/>
          </p:nvPr>
        </p:nvSpPr>
        <p:spPr>
          <a:xfrm>
            <a:off x="2044200" y="3704650"/>
            <a:ext cx="50556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31"/>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8" name="Google Shape;48;p31"/>
          <p:cNvSpPr txBox="1">
            <a:spLocks noGrp="1"/>
          </p:cNvSpPr>
          <p:nvPr>
            <p:ph type="body" idx="1"/>
          </p:nvPr>
        </p:nvSpPr>
        <p:spPr>
          <a:xfrm>
            <a:off x="938500"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p31"/>
          <p:cNvSpPr txBox="1">
            <a:spLocks noGrp="1"/>
          </p:cNvSpPr>
          <p:nvPr>
            <p:ph type="body" idx="2"/>
          </p:nvPr>
        </p:nvSpPr>
        <p:spPr>
          <a:xfrm>
            <a:off x="5037525"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32"/>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2"/>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 name="Google Shape;13;p22"/>
          <p:cNvSpPr txBox="1">
            <a:spLocks noGrp="1"/>
          </p:cNvSpPr>
          <p:nvPr>
            <p:ph type="body" idx="1"/>
          </p:nvPr>
        </p:nvSpPr>
        <p:spPr>
          <a:xfrm>
            <a:off x="938500" y="1246025"/>
            <a:ext cx="7172100" cy="3039900"/>
          </a:xfrm>
          <a:prstGeom prst="rect">
            <a:avLst/>
          </a:prstGeom>
          <a:noFill/>
          <a:ln>
            <a:noFill/>
          </a:ln>
        </p:spPr>
        <p:txBody>
          <a:bodyPr spcFirstLastPara="1" wrap="square" lIns="91425" tIns="91425" rIns="91425" bIns="91425" anchor="t" anchorCtr="0">
            <a:noAutofit/>
          </a:bodyPr>
          <a:lstStyle>
            <a:lvl1pPr marL="457200" lvl="0" indent="-301625" algn="l">
              <a:lnSpc>
                <a:spcPct val="100000"/>
              </a:lnSpc>
              <a:spcBef>
                <a:spcPts val="0"/>
              </a:spcBef>
              <a:spcAft>
                <a:spcPts val="0"/>
              </a:spcAft>
              <a:buClr>
                <a:schemeClr val="lt1"/>
              </a:buClr>
              <a:buSzPts val="1150"/>
              <a:buChar char="●"/>
              <a:defRPr sz="1150">
                <a:solidFill>
                  <a:schemeClr val="lt1"/>
                </a:solidFill>
              </a:defRPr>
            </a:lvl1pPr>
            <a:lvl2pPr marL="914400" lvl="1" indent="-301625" algn="l">
              <a:lnSpc>
                <a:spcPct val="100000"/>
              </a:lnSpc>
              <a:spcBef>
                <a:spcPts val="1600"/>
              </a:spcBef>
              <a:spcAft>
                <a:spcPts val="0"/>
              </a:spcAft>
              <a:buClr>
                <a:schemeClr val="lt1"/>
              </a:buClr>
              <a:buSzPts val="1150"/>
              <a:buChar char="○"/>
              <a:defRPr sz="1150">
                <a:solidFill>
                  <a:schemeClr val="lt1"/>
                </a:solidFill>
              </a:defRPr>
            </a:lvl2pPr>
            <a:lvl3pPr marL="1371600" lvl="2" indent="-301625" algn="l">
              <a:lnSpc>
                <a:spcPct val="100000"/>
              </a:lnSpc>
              <a:spcBef>
                <a:spcPts val="1600"/>
              </a:spcBef>
              <a:spcAft>
                <a:spcPts val="0"/>
              </a:spcAft>
              <a:buClr>
                <a:schemeClr val="lt1"/>
              </a:buClr>
              <a:buSzPts val="1150"/>
              <a:buChar char="■"/>
              <a:defRPr sz="1150">
                <a:solidFill>
                  <a:schemeClr val="lt1"/>
                </a:solidFill>
              </a:defRPr>
            </a:lvl3pPr>
            <a:lvl4pPr marL="1828800" lvl="3" indent="-301625" algn="l">
              <a:lnSpc>
                <a:spcPct val="100000"/>
              </a:lnSpc>
              <a:spcBef>
                <a:spcPts val="1600"/>
              </a:spcBef>
              <a:spcAft>
                <a:spcPts val="0"/>
              </a:spcAft>
              <a:buClr>
                <a:schemeClr val="lt1"/>
              </a:buClr>
              <a:buSzPts val="1150"/>
              <a:buChar char="●"/>
              <a:defRPr sz="1150">
                <a:solidFill>
                  <a:schemeClr val="lt1"/>
                </a:solidFill>
              </a:defRPr>
            </a:lvl4pPr>
            <a:lvl5pPr marL="2286000" lvl="4" indent="-301625" algn="l">
              <a:lnSpc>
                <a:spcPct val="100000"/>
              </a:lnSpc>
              <a:spcBef>
                <a:spcPts val="1600"/>
              </a:spcBef>
              <a:spcAft>
                <a:spcPts val="0"/>
              </a:spcAft>
              <a:buClr>
                <a:schemeClr val="lt1"/>
              </a:buClr>
              <a:buSzPts val="1150"/>
              <a:buChar char="○"/>
              <a:defRPr sz="1150">
                <a:solidFill>
                  <a:schemeClr val="lt1"/>
                </a:solidFill>
              </a:defRPr>
            </a:lvl5pPr>
            <a:lvl6pPr marL="2743200" lvl="5" indent="-301625" algn="l">
              <a:lnSpc>
                <a:spcPct val="100000"/>
              </a:lnSpc>
              <a:spcBef>
                <a:spcPts val="1600"/>
              </a:spcBef>
              <a:spcAft>
                <a:spcPts val="0"/>
              </a:spcAft>
              <a:buClr>
                <a:schemeClr val="lt1"/>
              </a:buClr>
              <a:buSzPts val="1150"/>
              <a:buChar char="■"/>
              <a:defRPr sz="1150">
                <a:solidFill>
                  <a:schemeClr val="lt1"/>
                </a:solidFill>
              </a:defRPr>
            </a:lvl6pPr>
            <a:lvl7pPr marL="3200400" lvl="6" indent="-301625" algn="l">
              <a:lnSpc>
                <a:spcPct val="100000"/>
              </a:lnSpc>
              <a:spcBef>
                <a:spcPts val="1600"/>
              </a:spcBef>
              <a:spcAft>
                <a:spcPts val="0"/>
              </a:spcAft>
              <a:buClr>
                <a:schemeClr val="lt1"/>
              </a:buClr>
              <a:buSzPts val="1150"/>
              <a:buChar char="●"/>
              <a:defRPr sz="1150">
                <a:solidFill>
                  <a:schemeClr val="lt1"/>
                </a:solidFill>
              </a:defRPr>
            </a:lvl7pPr>
            <a:lvl8pPr marL="3657600" lvl="7" indent="-301625" algn="l">
              <a:lnSpc>
                <a:spcPct val="100000"/>
              </a:lnSpc>
              <a:spcBef>
                <a:spcPts val="1600"/>
              </a:spcBef>
              <a:spcAft>
                <a:spcPts val="0"/>
              </a:spcAft>
              <a:buClr>
                <a:schemeClr val="lt1"/>
              </a:buClr>
              <a:buSzPts val="1150"/>
              <a:buChar char="○"/>
              <a:defRPr sz="1150">
                <a:solidFill>
                  <a:schemeClr val="lt1"/>
                </a:solidFill>
              </a:defRPr>
            </a:lvl8pPr>
            <a:lvl9pPr marL="4114800" lvl="8" indent="-301625" algn="l">
              <a:lnSpc>
                <a:spcPct val="100000"/>
              </a:lnSpc>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23"/>
          <p:cNvSpPr txBox="1">
            <a:spLocks noGrp="1"/>
          </p:cNvSpPr>
          <p:nvPr>
            <p:ph type="subTitle" idx="1"/>
          </p:nvPr>
        </p:nvSpPr>
        <p:spPr>
          <a:xfrm>
            <a:off x="938500" y="1769575"/>
            <a:ext cx="28716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6" name="Google Shape;16;p23"/>
          <p:cNvSpPr txBox="1">
            <a:spLocks noGrp="1"/>
          </p:cNvSpPr>
          <p:nvPr>
            <p:ph type="body" idx="2"/>
          </p:nvPr>
        </p:nvSpPr>
        <p:spPr>
          <a:xfrm>
            <a:off x="4703375" y="909600"/>
            <a:ext cx="3468900" cy="3324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17" name="Google Shape;17;p23"/>
          <p:cNvSpPr txBox="1">
            <a:spLocks noGrp="1"/>
          </p:cNvSpPr>
          <p:nvPr>
            <p:ph type="title"/>
          </p:nvPr>
        </p:nvSpPr>
        <p:spPr>
          <a:xfrm>
            <a:off x="938500" y="445025"/>
            <a:ext cx="32238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24"/>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0" name="Google Shape;20;p24"/>
          <p:cNvSpPr txBox="1">
            <a:spLocks noGrp="1"/>
          </p:cNvSpPr>
          <p:nvPr>
            <p:ph type="title" idx="2"/>
          </p:nvPr>
        </p:nvSpPr>
        <p:spPr>
          <a:xfrm>
            <a:off x="898386"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21" name="Google Shape;21;p24"/>
          <p:cNvSpPr txBox="1">
            <a:spLocks noGrp="1"/>
          </p:cNvSpPr>
          <p:nvPr>
            <p:ph type="subTitle" idx="1"/>
          </p:nvPr>
        </p:nvSpPr>
        <p:spPr>
          <a:xfrm>
            <a:off x="898389"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2" name="Google Shape;22;p24"/>
          <p:cNvSpPr txBox="1">
            <a:spLocks noGrp="1"/>
          </p:cNvSpPr>
          <p:nvPr>
            <p:ph type="title" idx="3"/>
          </p:nvPr>
        </p:nvSpPr>
        <p:spPr>
          <a:xfrm>
            <a:off x="2790261"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23" name="Google Shape;23;p24"/>
          <p:cNvSpPr txBox="1">
            <a:spLocks noGrp="1"/>
          </p:cNvSpPr>
          <p:nvPr>
            <p:ph type="subTitle" idx="4"/>
          </p:nvPr>
        </p:nvSpPr>
        <p:spPr>
          <a:xfrm>
            <a:off x="2790264"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4" name="Google Shape;24;p24"/>
          <p:cNvSpPr txBox="1">
            <a:spLocks noGrp="1"/>
          </p:cNvSpPr>
          <p:nvPr>
            <p:ph type="title" idx="5"/>
          </p:nvPr>
        </p:nvSpPr>
        <p:spPr>
          <a:xfrm>
            <a:off x="4682136"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25" name="Google Shape;25;p24"/>
          <p:cNvSpPr txBox="1">
            <a:spLocks noGrp="1"/>
          </p:cNvSpPr>
          <p:nvPr>
            <p:ph type="subTitle" idx="6"/>
          </p:nvPr>
        </p:nvSpPr>
        <p:spPr>
          <a:xfrm>
            <a:off x="4682139"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6" name="Google Shape;26;p24"/>
          <p:cNvSpPr txBox="1">
            <a:spLocks noGrp="1"/>
          </p:cNvSpPr>
          <p:nvPr>
            <p:ph type="title" idx="7"/>
          </p:nvPr>
        </p:nvSpPr>
        <p:spPr>
          <a:xfrm>
            <a:off x="6574011"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27" name="Google Shape;27;p24"/>
          <p:cNvSpPr txBox="1">
            <a:spLocks noGrp="1"/>
          </p:cNvSpPr>
          <p:nvPr>
            <p:ph type="subTitle" idx="8"/>
          </p:nvPr>
        </p:nvSpPr>
        <p:spPr>
          <a:xfrm>
            <a:off x="6574014"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25"/>
          <p:cNvSpPr txBox="1">
            <a:spLocks noGrp="1"/>
          </p:cNvSpPr>
          <p:nvPr>
            <p:ph type="ctrTitle"/>
          </p:nvPr>
        </p:nvSpPr>
        <p:spPr>
          <a:xfrm>
            <a:off x="1850525" y="1157925"/>
            <a:ext cx="5442900" cy="260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000"/>
              <a:buNone/>
              <a:defRPr sz="3000" b="1">
                <a:solidFill>
                  <a:schemeClr val="lt1"/>
                </a:solidFill>
              </a:defRPr>
            </a:lvl1pPr>
            <a:lvl2pPr lvl="1" algn="ctr">
              <a:lnSpc>
                <a:spcPct val="100000"/>
              </a:lnSpc>
              <a:spcBef>
                <a:spcPts val="0"/>
              </a:spcBef>
              <a:spcAft>
                <a:spcPts val="0"/>
              </a:spcAft>
              <a:buClr>
                <a:schemeClr val="lt1"/>
              </a:buClr>
              <a:buSzPts val="3000"/>
              <a:buNone/>
              <a:defRPr sz="3000" b="1">
                <a:solidFill>
                  <a:schemeClr val="lt1"/>
                </a:solidFill>
              </a:defRPr>
            </a:lvl2pPr>
            <a:lvl3pPr lvl="2" algn="ctr">
              <a:lnSpc>
                <a:spcPct val="100000"/>
              </a:lnSpc>
              <a:spcBef>
                <a:spcPts val="0"/>
              </a:spcBef>
              <a:spcAft>
                <a:spcPts val="0"/>
              </a:spcAft>
              <a:buClr>
                <a:schemeClr val="lt1"/>
              </a:buClr>
              <a:buSzPts val="3000"/>
              <a:buNone/>
              <a:defRPr sz="3000" b="1">
                <a:solidFill>
                  <a:schemeClr val="lt1"/>
                </a:solidFill>
              </a:defRPr>
            </a:lvl3pPr>
            <a:lvl4pPr lvl="3" algn="ctr">
              <a:lnSpc>
                <a:spcPct val="100000"/>
              </a:lnSpc>
              <a:spcBef>
                <a:spcPts val="0"/>
              </a:spcBef>
              <a:spcAft>
                <a:spcPts val="0"/>
              </a:spcAft>
              <a:buClr>
                <a:schemeClr val="lt1"/>
              </a:buClr>
              <a:buSzPts val="3000"/>
              <a:buNone/>
              <a:defRPr sz="3000" b="1">
                <a:solidFill>
                  <a:schemeClr val="lt1"/>
                </a:solidFill>
              </a:defRPr>
            </a:lvl4pPr>
            <a:lvl5pPr lvl="4" algn="ctr">
              <a:lnSpc>
                <a:spcPct val="100000"/>
              </a:lnSpc>
              <a:spcBef>
                <a:spcPts val="0"/>
              </a:spcBef>
              <a:spcAft>
                <a:spcPts val="0"/>
              </a:spcAft>
              <a:buClr>
                <a:schemeClr val="lt1"/>
              </a:buClr>
              <a:buSzPts val="3000"/>
              <a:buNone/>
              <a:defRPr sz="3000" b="1">
                <a:solidFill>
                  <a:schemeClr val="lt1"/>
                </a:solidFill>
              </a:defRPr>
            </a:lvl5pPr>
            <a:lvl6pPr lvl="5" algn="ctr">
              <a:lnSpc>
                <a:spcPct val="100000"/>
              </a:lnSpc>
              <a:spcBef>
                <a:spcPts val="0"/>
              </a:spcBef>
              <a:spcAft>
                <a:spcPts val="0"/>
              </a:spcAft>
              <a:buClr>
                <a:schemeClr val="lt1"/>
              </a:buClr>
              <a:buSzPts val="3000"/>
              <a:buNone/>
              <a:defRPr sz="3000" b="1">
                <a:solidFill>
                  <a:schemeClr val="lt1"/>
                </a:solidFill>
              </a:defRPr>
            </a:lvl6pPr>
            <a:lvl7pPr lvl="6" algn="ctr">
              <a:lnSpc>
                <a:spcPct val="100000"/>
              </a:lnSpc>
              <a:spcBef>
                <a:spcPts val="0"/>
              </a:spcBef>
              <a:spcAft>
                <a:spcPts val="0"/>
              </a:spcAft>
              <a:buClr>
                <a:schemeClr val="lt1"/>
              </a:buClr>
              <a:buSzPts val="3000"/>
              <a:buNone/>
              <a:defRPr sz="3000" b="1">
                <a:solidFill>
                  <a:schemeClr val="lt1"/>
                </a:solidFill>
              </a:defRPr>
            </a:lvl7pPr>
            <a:lvl8pPr lvl="7" algn="ctr">
              <a:lnSpc>
                <a:spcPct val="100000"/>
              </a:lnSpc>
              <a:spcBef>
                <a:spcPts val="0"/>
              </a:spcBef>
              <a:spcAft>
                <a:spcPts val="0"/>
              </a:spcAft>
              <a:buClr>
                <a:schemeClr val="lt1"/>
              </a:buClr>
              <a:buSzPts val="3000"/>
              <a:buNone/>
              <a:defRPr sz="3000" b="1">
                <a:solidFill>
                  <a:schemeClr val="lt1"/>
                </a:solidFill>
              </a:defRPr>
            </a:lvl8pPr>
            <a:lvl9pPr lvl="8" algn="ctr">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30" name="Google Shape;30;p25"/>
          <p:cNvSpPr txBox="1">
            <a:spLocks noGrp="1"/>
          </p:cNvSpPr>
          <p:nvPr>
            <p:ph type="subTitle" idx="1"/>
          </p:nvPr>
        </p:nvSpPr>
        <p:spPr>
          <a:xfrm>
            <a:off x="2481900" y="3945600"/>
            <a:ext cx="41802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26"/>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3" name="Google Shape;33;p26"/>
          <p:cNvSpPr txBox="1">
            <a:spLocks noGrp="1"/>
          </p:cNvSpPr>
          <p:nvPr>
            <p:ph type="body" idx="1"/>
          </p:nvPr>
        </p:nvSpPr>
        <p:spPr>
          <a:xfrm>
            <a:off x="938500" y="1659275"/>
            <a:ext cx="49464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5337175" y="1297125"/>
            <a:ext cx="2837400" cy="125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6" name="Google Shape;36;p27"/>
          <p:cNvSpPr txBox="1">
            <a:spLocks noGrp="1"/>
          </p:cNvSpPr>
          <p:nvPr>
            <p:ph type="body" idx="1"/>
          </p:nvPr>
        </p:nvSpPr>
        <p:spPr>
          <a:xfrm>
            <a:off x="5337175" y="2593875"/>
            <a:ext cx="2837400" cy="1252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sz="1600">
                <a:solidFill>
                  <a:schemeClr val="lt1"/>
                </a:solidFill>
              </a:defRPr>
            </a:lvl1pPr>
            <a:lvl2pPr marL="914400" lvl="1" indent="-330200" algn="l">
              <a:lnSpc>
                <a:spcPct val="100000"/>
              </a:lnSpc>
              <a:spcBef>
                <a:spcPts val="1600"/>
              </a:spcBef>
              <a:spcAft>
                <a:spcPts val="0"/>
              </a:spcAft>
              <a:buClr>
                <a:schemeClr val="lt1"/>
              </a:buClr>
              <a:buSzPts val="1600"/>
              <a:buChar char="○"/>
              <a:defRPr sz="1600">
                <a:solidFill>
                  <a:schemeClr val="lt1"/>
                </a:solidFill>
              </a:defRPr>
            </a:lvl2pPr>
            <a:lvl3pPr marL="1371600" lvl="2" indent="-330200" algn="l">
              <a:lnSpc>
                <a:spcPct val="100000"/>
              </a:lnSpc>
              <a:spcBef>
                <a:spcPts val="1600"/>
              </a:spcBef>
              <a:spcAft>
                <a:spcPts val="0"/>
              </a:spcAft>
              <a:buClr>
                <a:schemeClr val="lt1"/>
              </a:buClr>
              <a:buSzPts val="1600"/>
              <a:buChar char="■"/>
              <a:defRPr sz="1600">
                <a:solidFill>
                  <a:schemeClr val="lt1"/>
                </a:solidFill>
              </a:defRPr>
            </a:lvl3pPr>
            <a:lvl4pPr marL="1828800" lvl="3" indent="-330200" algn="l">
              <a:lnSpc>
                <a:spcPct val="100000"/>
              </a:lnSpc>
              <a:spcBef>
                <a:spcPts val="1600"/>
              </a:spcBef>
              <a:spcAft>
                <a:spcPts val="0"/>
              </a:spcAft>
              <a:buClr>
                <a:schemeClr val="lt1"/>
              </a:buClr>
              <a:buSzPts val="1600"/>
              <a:buChar char="●"/>
              <a:defRPr sz="1600">
                <a:solidFill>
                  <a:schemeClr val="lt1"/>
                </a:solidFill>
              </a:defRPr>
            </a:lvl4pPr>
            <a:lvl5pPr marL="2286000" lvl="4" indent="-330200" algn="l">
              <a:lnSpc>
                <a:spcPct val="100000"/>
              </a:lnSpc>
              <a:spcBef>
                <a:spcPts val="1600"/>
              </a:spcBef>
              <a:spcAft>
                <a:spcPts val="0"/>
              </a:spcAft>
              <a:buClr>
                <a:schemeClr val="lt1"/>
              </a:buClr>
              <a:buSzPts val="1600"/>
              <a:buChar char="○"/>
              <a:defRPr sz="1600">
                <a:solidFill>
                  <a:schemeClr val="lt1"/>
                </a:solidFill>
              </a:defRPr>
            </a:lvl5pPr>
            <a:lvl6pPr marL="2743200" lvl="5" indent="-330200" algn="l">
              <a:lnSpc>
                <a:spcPct val="100000"/>
              </a:lnSpc>
              <a:spcBef>
                <a:spcPts val="1600"/>
              </a:spcBef>
              <a:spcAft>
                <a:spcPts val="0"/>
              </a:spcAft>
              <a:buClr>
                <a:schemeClr val="lt1"/>
              </a:buClr>
              <a:buSzPts val="1600"/>
              <a:buChar char="■"/>
              <a:defRPr sz="1600">
                <a:solidFill>
                  <a:schemeClr val="lt1"/>
                </a:solidFill>
              </a:defRPr>
            </a:lvl6pPr>
            <a:lvl7pPr marL="3200400" lvl="6" indent="-330200" algn="l">
              <a:lnSpc>
                <a:spcPct val="100000"/>
              </a:lnSpc>
              <a:spcBef>
                <a:spcPts val="1600"/>
              </a:spcBef>
              <a:spcAft>
                <a:spcPts val="0"/>
              </a:spcAft>
              <a:buClr>
                <a:schemeClr val="lt1"/>
              </a:buClr>
              <a:buSzPts val="1600"/>
              <a:buChar char="●"/>
              <a:defRPr sz="1600">
                <a:solidFill>
                  <a:schemeClr val="lt1"/>
                </a:solidFill>
              </a:defRPr>
            </a:lvl7pPr>
            <a:lvl8pPr marL="3657600" lvl="7" indent="-330200" algn="l">
              <a:lnSpc>
                <a:spcPct val="100000"/>
              </a:lnSpc>
              <a:spcBef>
                <a:spcPts val="1600"/>
              </a:spcBef>
              <a:spcAft>
                <a:spcPts val="0"/>
              </a:spcAft>
              <a:buClr>
                <a:schemeClr val="lt1"/>
              </a:buClr>
              <a:buSzPts val="1600"/>
              <a:buChar char="○"/>
              <a:defRPr sz="1600">
                <a:solidFill>
                  <a:schemeClr val="lt1"/>
                </a:solidFill>
              </a:defRPr>
            </a:lvl8pPr>
            <a:lvl9pPr marL="4114800" lvl="8" indent="-330200" algn="l">
              <a:lnSpc>
                <a:spcPct val="100000"/>
              </a:lnSpc>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1937338" y="2463175"/>
            <a:ext cx="23901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9" name="Google Shape;39;p28"/>
          <p:cNvSpPr txBox="1">
            <a:spLocks noGrp="1"/>
          </p:cNvSpPr>
          <p:nvPr>
            <p:ph type="subTitle" idx="1"/>
          </p:nvPr>
        </p:nvSpPr>
        <p:spPr>
          <a:xfrm>
            <a:off x="1937338" y="3148075"/>
            <a:ext cx="23901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0" name="Google Shape;40;p28"/>
          <p:cNvSpPr txBox="1">
            <a:spLocks noGrp="1"/>
          </p:cNvSpPr>
          <p:nvPr>
            <p:ph type="title" idx="2"/>
          </p:nvPr>
        </p:nvSpPr>
        <p:spPr>
          <a:xfrm>
            <a:off x="4816563" y="2463175"/>
            <a:ext cx="23901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1" name="Google Shape;41;p28"/>
          <p:cNvSpPr txBox="1">
            <a:spLocks noGrp="1"/>
          </p:cNvSpPr>
          <p:nvPr>
            <p:ph type="subTitle" idx="3"/>
          </p:nvPr>
        </p:nvSpPr>
        <p:spPr>
          <a:xfrm>
            <a:off x="4816563" y="3148075"/>
            <a:ext cx="23901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2" name="Google Shape;42;p28"/>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7" name="Google Shape;7;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3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gitlab.eurecom.fr/oai/cn5g/oai-cn5g-fed/-/blob/master/docs/DEPLOY_HOME.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digitalocean.com/community/tutorials/how-to-set-up-a-video-streaming-server-using-nginx-rtmp-on-ubuntu-20-04" TargetMode="External"/><Relationship Id="rId5" Type="http://schemas.openxmlformats.org/officeDocument/2006/relationships/hyperlink" Target="https://www.huawei.com/minisite/pdf/ilab/cloud_vr_network_solution_white_paper_en.pdf" TargetMode="External"/><Relationship Id="rId4" Type="http://schemas.openxmlformats.org/officeDocument/2006/relationships/hyperlink" Target="https://doi.org/10.1016/j.procs.2019.01.12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8.bin"/><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a:spLocks noGrp="1"/>
          </p:cNvSpPr>
          <p:nvPr>
            <p:ph type="subTitle" idx="1"/>
          </p:nvPr>
        </p:nvSpPr>
        <p:spPr>
          <a:xfrm>
            <a:off x="2094207" y="2854542"/>
            <a:ext cx="5055600" cy="1988919"/>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400"/>
              <a:buNone/>
            </a:pPr>
            <a:r>
              <a:rPr lang="en-US" b="1">
                <a:solidFill>
                  <a:schemeClr val="lt1"/>
                </a:solidFill>
                <a:latin typeface="Times New Roman"/>
                <a:ea typeface="Times New Roman"/>
                <a:cs typeface="Times New Roman"/>
                <a:sym typeface="Times New Roman"/>
              </a:rPr>
              <a:t>Group members:</a:t>
            </a:r>
            <a:endParaRPr>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400"/>
              <a:buNone/>
            </a:pPr>
            <a:r>
              <a:rPr lang="en-US">
                <a:solidFill>
                  <a:schemeClr val="lt1"/>
                </a:solidFill>
                <a:latin typeface="Times New Roman"/>
                <a:ea typeface="Times New Roman"/>
                <a:cs typeface="Times New Roman"/>
                <a:sym typeface="Times New Roman"/>
              </a:rPr>
              <a:t>180639P - T.A.D.S. Thennakoon</a:t>
            </a:r>
            <a:endParaRPr>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400"/>
              <a:buNone/>
            </a:pPr>
            <a:r>
              <a:rPr lang="en-US">
                <a:solidFill>
                  <a:schemeClr val="lt1"/>
                </a:solidFill>
                <a:latin typeface="Times New Roman"/>
                <a:ea typeface="Times New Roman"/>
                <a:cs typeface="Times New Roman"/>
                <a:sym typeface="Times New Roman"/>
              </a:rPr>
              <a:t>180236D - H.A.D.G. Hettiarachchi</a:t>
            </a:r>
            <a:endParaRPr>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400"/>
              <a:buNone/>
            </a:pPr>
            <a:r>
              <a:rPr lang="en-US">
                <a:solidFill>
                  <a:schemeClr val="lt1"/>
                </a:solidFill>
                <a:latin typeface="Times New Roman"/>
                <a:ea typeface="Times New Roman"/>
                <a:cs typeface="Times New Roman"/>
                <a:sym typeface="Times New Roman"/>
              </a:rPr>
              <a:t>180288L - D.S.B.C.L. Jayaweera</a:t>
            </a:r>
            <a:endParaRPr>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400"/>
              <a:buNone/>
            </a:pPr>
            <a:r>
              <a:rPr lang="en-US">
                <a:solidFill>
                  <a:schemeClr val="lt1"/>
                </a:solidFill>
                <a:latin typeface="Times New Roman"/>
                <a:ea typeface="Times New Roman"/>
                <a:cs typeface="Times New Roman"/>
                <a:sym typeface="Times New Roman"/>
              </a:rPr>
              <a:t>180316A - U.W.R.A.L. Karunathilaka</a:t>
            </a:r>
            <a:endParaRPr>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400"/>
              <a:buNone/>
            </a:pPr>
            <a:endParaRPr>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400"/>
              <a:buNone/>
            </a:pPr>
            <a:r>
              <a:rPr lang="en-US" b="1">
                <a:solidFill>
                  <a:schemeClr val="lt1"/>
                </a:solidFill>
                <a:latin typeface="Times New Roman"/>
                <a:ea typeface="Times New Roman"/>
                <a:cs typeface="Times New Roman"/>
                <a:sym typeface="Times New Roman"/>
              </a:rPr>
              <a:t>Supervisor</a:t>
            </a:r>
            <a:r>
              <a:rPr lang="en-US">
                <a:solidFill>
                  <a:schemeClr val="lt1"/>
                </a:solidFill>
                <a:latin typeface="Times New Roman"/>
                <a:ea typeface="Times New Roman"/>
                <a:cs typeface="Times New Roman"/>
                <a:sym typeface="Times New Roman"/>
              </a:rPr>
              <a:t> – Prof. Dileeka Dias</a:t>
            </a:r>
            <a:endParaRPr/>
          </a:p>
          <a:p>
            <a:pPr marL="457200" lvl="0" indent="-342900" algn="l" rtl="0">
              <a:lnSpc>
                <a:spcPct val="100000"/>
              </a:lnSpc>
              <a:spcBef>
                <a:spcPts val="0"/>
              </a:spcBef>
              <a:spcAft>
                <a:spcPts val="0"/>
              </a:spcAft>
              <a:buSzPts val="1400"/>
              <a:buNone/>
            </a:pPr>
            <a:r>
              <a:rPr lang="en-US" b="1">
                <a:solidFill>
                  <a:schemeClr val="lt1"/>
                </a:solidFill>
                <a:latin typeface="Times New Roman"/>
                <a:ea typeface="Times New Roman"/>
                <a:cs typeface="Times New Roman"/>
                <a:sym typeface="Times New Roman"/>
              </a:rPr>
              <a:t>Co-supervisor</a:t>
            </a:r>
            <a:r>
              <a:rPr lang="en-US">
                <a:solidFill>
                  <a:schemeClr val="lt1"/>
                </a:solidFill>
                <a:latin typeface="Times New Roman"/>
                <a:ea typeface="Times New Roman"/>
                <a:cs typeface="Times New Roman"/>
                <a:sym typeface="Times New Roman"/>
              </a:rPr>
              <a:t> – Dr. Kasun Hemachandra</a:t>
            </a:r>
            <a:endParaRPr>
              <a:solidFill>
                <a:schemeClr val="lt1"/>
              </a:solidFill>
              <a:latin typeface="Times New Roman"/>
              <a:ea typeface="Times New Roman"/>
              <a:cs typeface="Times New Roman"/>
              <a:sym typeface="Times New Roman"/>
            </a:endParaRPr>
          </a:p>
          <a:p>
            <a:pPr marL="457200" lvl="0" indent="-342900" algn="ctr" rtl="0">
              <a:lnSpc>
                <a:spcPct val="100000"/>
              </a:lnSpc>
              <a:spcBef>
                <a:spcPts val="0"/>
              </a:spcBef>
              <a:spcAft>
                <a:spcPts val="0"/>
              </a:spcAft>
              <a:buClr>
                <a:schemeClr val="accent1"/>
              </a:buClr>
              <a:buSzPts val="1400"/>
              <a:buNone/>
            </a:pPr>
            <a:br>
              <a:rPr lang="en-US"/>
            </a:br>
            <a:endParaRPr/>
          </a:p>
        </p:txBody>
      </p:sp>
      <p:sp>
        <p:nvSpPr>
          <p:cNvPr id="57" name="Google Shape;57;p1"/>
          <p:cNvSpPr txBox="1"/>
          <p:nvPr/>
        </p:nvSpPr>
        <p:spPr>
          <a:xfrm>
            <a:off x="2350295" y="953808"/>
            <a:ext cx="4021931"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Times New Roman"/>
                <a:ea typeface="Times New Roman"/>
                <a:cs typeface="Times New Roman"/>
                <a:sym typeface="Times New Roman"/>
              </a:rPr>
              <a:t>Competitive Virtual Cycling Over 5G</a:t>
            </a:r>
            <a:endParaRPr sz="1400" b="0" i="0" u="none" strike="noStrike" cap="none">
              <a:solidFill>
                <a:srgbClr val="000000"/>
              </a:solidFill>
              <a:latin typeface="Arial"/>
              <a:ea typeface="Arial"/>
              <a:cs typeface="Arial"/>
              <a:sym typeface="Arial"/>
            </a:endParaRPr>
          </a:p>
        </p:txBody>
      </p:sp>
      <p:pic>
        <p:nvPicPr>
          <p:cNvPr id="58" name="Google Shape;58;p1"/>
          <p:cNvPicPr preferRelativeResize="0"/>
          <p:nvPr/>
        </p:nvPicPr>
        <p:blipFill rotWithShape="1">
          <a:blip r:embed="rId3">
            <a:alphaModFix/>
          </a:blip>
          <a:srcRect/>
          <a:stretch/>
        </p:blipFill>
        <p:spPr>
          <a:xfrm>
            <a:off x="177115" y="195943"/>
            <a:ext cx="2173180" cy="21731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9" name="Google Shape;59;p1"/>
          <p:cNvPicPr preferRelativeResize="0"/>
          <p:nvPr/>
        </p:nvPicPr>
        <p:blipFill rotWithShape="1">
          <a:blip r:embed="rId4">
            <a:alphaModFix/>
          </a:blip>
          <a:srcRect/>
          <a:stretch/>
        </p:blipFill>
        <p:spPr>
          <a:xfrm>
            <a:off x="6577399" y="3622202"/>
            <a:ext cx="2403357" cy="1351888"/>
          </a:xfrm>
          <a:prstGeom prst="roundRect">
            <a:avLst>
              <a:gd name="adj" fmla="val 16667"/>
            </a:avLst>
          </a:prstGeom>
          <a:noFill/>
          <a:ln>
            <a:noFill/>
          </a:ln>
          <a:effectLst>
            <a:outerShdw blurRad="152400" dist="12000" dir="900000" sy="98000" kx="110000" ky="200000" algn="tl" rotWithShape="0">
              <a:srgbClr val="000000">
                <a:alpha val="29411"/>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E52F-F512-2CC0-3221-FCE3CAE04D51}"/>
              </a:ext>
            </a:extLst>
          </p:cNvPr>
          <p:cNvSpPr>
            <a:spLocks noGrp="1"/>
          </p:cNvSpPr>
          <p:nvPr>
            <p:ph type="title"/>
          </p:nvPr>
        </p:nvSpPr>
        <p:spPr>
          <a:xfrm>
            <a:off x="1801429" y="9741"/>
            <a:ext cx="5735700" cy="412550"/>
          </a:xfrm>
        </p:spPr>
        <p:txBody>
          <a:bodyPr/>
          <a:lstStyle/>
          <a:p>
            <a:r>
              <a:rPr lang="en-US" sz="3000">
                <a:solidFill>
                  <a:schemeClr val="bg1"/>
                </a:solidFill>
                <a:latin typeface="Times New Roman" panose="02020603050405020304" pitchFamily="18" charset="0"/>
                <a:cs typeface="Times New Roman" panose="02020603050405020304" pitchFamily="18" charset="0"/>
              </a:rPr>
              <a:t>Current Progress</a:t>
            </a:r>
          </a:p>
        </p:txBody>
      </p:sp>
      <p:sp>
        <p:nvSpPr>
          <p:cNvPr id="3" name="Text Placeholder 2">
            <a:extLst>
              <a:ext uri="{FF2B5EF4-FFF2-40B4-BE49-F238E27FC236}">
                <a16:creationId xmlns:a16="http://schemas.microsoft.com/office/drawing/2014/main" id="{F3169270-1156-44BA-B00B-5D6A9F0724D7}"/>
              </a:ext>
            </a:extLst>
          </p:cNvPr>
          <p:cNvSpPr>
            <a:spLocks noGrp="1"/>
          </p:cNvSpPr>
          <p:nvPr>
            <p:ph type="body" idx="1"/>
          </p:nvPr>
        </p:nvSpPr>
        <p:spPr>
          <a:xfrm>
            <a:off x="534979" y="506472"/>
            <a:ext cx="8426141" cy="4390667"/>
          </a:xfrm>
        </p:spPr>
        <p:txBody>
          <a:bodyPr/>
          <a:lstStyle/>
          <a:p>
            <a:pPr marL="155575" indent="0" fontAlgn="base">
              <a:buNone/>
            </a:pPr>
            <a:r>
              <a:rPr lang="en-US" sz="1600">
                <a:solidFill>
                  <a:schemeClr val="bg1"/>
                </a:solidFill>
                <a:latin typeface="Times New Roman"/>
                <a:cs typeface="Times New Roman"/>
              </a:rPr>
              <a:t>1.  5G network setup</a:t>
            </a:r>
            <a:r>
              <a:rPr lang="en-US" sz="1400" b="0" i="0" u="none" strike="noStrike">
                <a:solidFill>
                  <a:schemeClr val="bg1"/>
                </a:solidFill>
                <a:effectLst/>
                <a:latin typeface="Times New Roman"/>
                <a:cs typeface="Times New Roman"/>
              </a:rPr>
              <a:t>	</a:t>
            </a:r>
          </a:p>
          <a:p>
            <a:pPr marL="742950" indent="-285750" fontAlgn="base"/>
            <a:r>
              <a:rPr lang="en-US" sz="1400" b="0" i="0" u="none" strike="noStrike">
                <a:solidFill>
                  <a:schemeClr val="bg1"/>
                </a:solidFill>
                <a:effectLst/>
                <a:latin typeface="Times New Roman"/>
                <a:cs typeface="Times New Roman"/>
              </a:rPr>
              <a:t>Studied how we can achieve lower latency through 5G cellular technology.</a:t>
            </a:r>
          </a:p>
          <a:p>
            <a:pPr marL="742950" indent="-285750" fontAlgn="base"/>
            <a:r>
              <a:rPr lang="en-US" sz="1400" b="0" i="0" u="none" strike="noStrike">
                <a:solidFill>
                  <a:schemeClr val="bg1"/>
                </a:solidFill>
                <a:effectLst/>
                <a:latin typeface="Times New Roman"/>
                <a:cs typeface="Times New Roman"/>
              </a:rPr>
              <a:t>Deployed the whole 5G network with default configurations with the help of some simulators.</a:t>
            </a:r>
            <a:r>
              <a:rPr lang="en-US" sz="1400">
                <a:solidFill>
                  <a:schemeClr val="bg1"/>
                </a:solidFill>
                <a:latin typeface="Times New Roman"/>
                <a:cs typeface="Times New Roman"/>
              </a:rPr>
              <a:t>  </a:t>
            </a:r>
            <a:endParaRPr lang="en-US" sz="1400" b="0" i="0" u="none" strike="noStrike">
              <a:solidFill>
                <a:schemeClr val="bg1"/>
              </a:solidFill>
              <a:effectLst/>
              <a:latin typeface="Times New Roman" panose="02020603050405020304" pitchFamily="18" charset="0"/>
              <a:cs typeface="Times New Roman" panose="02020603050405020304" pitchFamily="18" charset="0"/>
            </a:endParaRPr>
          </a:p>
          <a:p>
            <a:pPr marL="742950" indent="-285750" fontAlgn="base"/>
            <a:r>
              <a:rPr lang="en-US" sz="1400" b="0" i="0" u="none" strike="noStrike">
                <a:solidFill>
                  <a:schemeClr val="bg1"/>
                </a:solidFill>
                <a:effectLst/>
                <a:latin typeface="Times New Roman"/>
                <a:cs typeface="Times New Roman"/>
              </a:rPr>
              <a:t>Successfully streamed the video from the media server which is in the 5G core.</a:t>
            </a:r>
          </a:p>
          <a:p>
            <a:pPr indent="0" fontAlgn="base">
              <a:buNone/>
            </a:pPr>
            <a:endParaRPr lang="en-US" sz="1600">
              <a:solidFill>
                <a:schemeClr val="bg1"/>
              </a:solidFill>
              <a:latin typeface="Times New Roman" panose="02020603050405020304" pitchFamily="18" charset="0"/>
              <a:cs typeface="Times New Roman" panose="02020603050405020304" pitchFamily="18" charset="0"/>
            </a:endParaRPr>
          </a:p>
          <a:p>
            <a:pPr marL="174625" indent="0" fontAlgn="base">
              <a:buSzPct val="100000"/>
              <a:buNone/>
            </a:pPr>
            <a:r>
              <a:rPr lang="en-US" sz="1600">
                <a:solidFill>
                  <a:schemeClr val="bg1"/>
                </a:solidFill>
                <a:latin typeface="Times New Roman"/>
                <a:cs typeface="Times New Roman"/>
              </a:rPr>
              <a:t>2.  Performance evaluation</a:t>
            </a:r>
          </a:p>
          <a:p>
            <a:pPr marL="803275" indent="-346075" fontAlgn="base">
              <a:buSzPct val="100000"/>
            </a:pPr>
            <a:r>
              <a:rPr lang="en-US" sz="1400">
                <a:solidFill>
                  <a:schemeClr val="bg1"/>
                </a:solidFill>
                <a:latin typeface="Times New Roman"/>
                <a:ea typeface="Times New Roman"/>
                <a:cs typeface="Times New Roman"/>
                <a:sym typeface="Times New Roman"/>
              </a:rPr>
              <a:t>Experiments were done to measure the data (speed, distance) communication delay in two different scenarios. The first one is using the same local area network while the other is using two different local area networks.</a:t>
            </a:r>
            <a:endParaRPr lang="en-US" sz="1800">
              <a:solidFill>
                <a:schemeClr val="bg1"/>
              </a:solidFill>
              <a:latin typeface="Times New Roman"/>
              <a:ea typeface="Times New Roman"/>
              <a:cs typeface="Times New Roman"/>
              <a:sym typeface="Times New Roman"/>
            </a:endParaRPr>
          </a:p>
          <a:p>
            <a:pPr marL="803275" indent="-346075" fontAlgn="base">
              <a:buSzPct val="100000"/>
            </a:pPr>
            <a:r>
              <a:rPr lang="en-US" sz="1400">
                <a:solidFill>
                  <a:schemeClr val="bg1"/>
                </a:solidFill>
                <a:latin typeface="Times New Roman"/>
                <a:ea typeface="Times New Roman"/>
                <a:cs typeface="Times New Roman"/>
                <a:sym typeface="Times New Roman"/>
              </a:rPr>
              <a:t>MQTT, UDP protocols were used in the experiments which can be used in resource constraint devices.</a:t>
            </a:r>
            <a:endParaRPr lang="en-US" sz="1400">
              <a:solidFill>
                <a:schemeClr val="bg1"/>
              </a:solidFill>
              <a:latin typeface="Times New Roman"/>
              <a:ea typeface="Times New Roman"/>
              <a:cs typeface="Times New Roman"/>
            </a:endParaRPr>
          </a:p>
          <a:p>
            <a:pPr indent="0" fontAlgn="base">
              <a:buSzPct val="100000"/>
              <a:buNone/>
            </a:pPr>
            <a:endParaRPr lang="en-US" sz="1400">
              <a:solidFill>
                <a:schemeClr val="bg1"/>
              </a:solidFill>
              <a:latin typeface="Times New Roman" panose="02020603050405020304" pitchFamily="18" charset="0"/>
              <a:cs typeface="Times New Roman" panose="02020603050405020304" pitchFamily="18" charset="0"/>
            </a:endParaRPr>
          </a:p>
          <a:p>
            <a:pPr marL="168275" indent="0" fontAlgn="base">
              <a:buNone/>
            </a:pPr>
            <a:r>
              <a:rPr lang="en-US" sz="1600">
                <a:solidFill>
                  <a:schemeClr val="bg1"/>
                </a:solidFill>
                <a:latin typeface="Times New Roman"/>
                <a:cs typeface="Times New Roman"/>
              </a:rPr>
              <a:t>3.  Hardware designing</a:t>
            </a:r>
          </a:p>
          <a:p>
            <a:pPr marL="742950" indent="-285750" fontAlgn="base"/>
            <a:r>
              <a:rPr lang="en-US" sz="1400">
                <a:solidFill>
                  <a:schemeClr val="bg1"/>
                </a:solidFill>
                <a:latin typeface="Times New Roman"/>
                <a:cs typeface="Times New Roman"/>
              </a:rPr>
              <a:t>Designed the PCB of the sensor compartment using Altium.</a:t>
            </a:r>
          </a:p>
          <a:p>
            <a:pPr marL="742950" indent="-285750" fontAlgn="base"/>
            <a:r>
              <a:rPr lang="en-US" sz="1400">
                <a:solidFill>
                  <a:schemeClr val="bg1"/>
                </a:solidFill>
                <a:latin typeface="Times New Roman"/>
                <a:cs typeface="Times New Roman"/>
              </a:rPr>
              <a:t>Designed the enclosure of the sensor compartment using </a:t>
            </a:r>
            <a:r>
              <a:rPr lang="en-US" sz="1400" err="1">
                <a:solidFill>
                  <a:schemeClr val="bg1"/>
                </a:solidFill>
                <a:latin typeface="Times New Roman"/>
                <a:cs typeface="Times New Roman"/>
              </a:rPr>
              <a:t>Solidworks</a:t>
            </a:r>
            <a:r>
              <a:rPr lang="en-US" sz="1400">
                <a:solidFill>
                  <a:schemeClr val="bg1"/>
                </a:solidFill>
                <a:latin typeface="Times New Roman"/>
                <a:cs typeface="Times New Roman"/>
              </a:rPr>
              <a:t>.</a:t>
            </a:r>
          </a:p>
          <a:p>
            <a:pPr indent="0" fontAlgn="base">
              <a:buNone/>
            </a:pPr>
            <a:endParaRPr lang="en-US" sz="1400">
              <a:solidFill>
                <a:schemeClr val="bg1"/>
              </a:solidFill>
              <a:latin typeface="Times New Roman" panose="02020603050405020304" pitchFamily="18" charset="0"/>
              <a:cs typeface="Times New Roman" panose="02020603050405020304" pitchFamily="18" charset="0"/>
            </a:endParaRPr>
          </a:p>
          <a:p>
            <a:pPr marL="168275" indent="0" fontAlgn="base">
              <a:buNone/>
            </a:pPr>
            <a:r>
              <a:rPr lang="en-US" sz="1600">
                <a:solidFill>
                  <a:schemeClr val="bg1"/>
                </a:solidFill>
                <a:latin typeface="Times New Roman"/>
                <a:cs typeface="Times New Roman"/>
              </a:rPr>
              <a:t>4.  Unity gaming application</a:t>
            </a:r>
          </a:p>
          <a:p>
            <a:pPr marL="742950" indent="-285750" fontAlgn="base"/>
            <a:r>
              <a:rPr lang="en-US" sz="1400">
                <a:solidFill>
                  <a:schemeClr val="bg1"/>
                </a:solidFill>
                <a:latin typeface="Times New Roman"/>
                <a:cs typeface="Times New Roman"/>
              </a:rPr>
              <a:t>Designed sample scenes for the user interfaces.</a:t>
            </a:r>
          </a:p>
          <a:p>
            <a:pPr marL="742950" indent="-285750" fontAlgn="base"/>
            <a:r>
              <a:rPr lang="en-US" sz="1400">
                <a:solidFill>
                  <a:schemeClr val="bg1"/>
                </a:solidFill>
                <a:latin typeface="Times New Roman"/>
                <a:cs typeface="Times New Roman"/>
              </a:rPr>
              <a:t>Added MQTT subscriber scene to take inputs and video scene to set the playback speed manually.</a:t>
            </a:r>
          </a:p>
          <a:p>
            <a:pPr marL="742950" indent="-285750" fontAlgn="base"/>
            <a:r>
              <a:rPr lang="en-US" sz="1400">
                <a:solidFill>
                  <a:schemeClr val="bg1"/>
                </a:solidFill>
                <a:latin typeface="Times New Roman"/>
                <a:cs typeface="Times New Roman"/>
              </a:rPr>
              <a:t>Successfully built an </a:t>
            </a:r>
            <a:r>
              <a:rPr lang="en-US" sz="1400" err="1">
                <a:solidFill>
                  <a:schemeClr val="bg1"/>
                </a:solidFill>
                <a:latin typeface="Times New Roman"/>
                <a:cs typeface="Times New Roman"/>
              </a:rPr>
              <a:t>apk</a:t>
            </a:r>
            <a:r>
              <a:rPr lang="en-US" sz="1400">
                <a:solidFill>
                  <a:schemeClr val="bg1"/>
                </a:solidFill>
                <a:latin typeface="Times New Roman"/>
                <a:cs typeface="Times New Roman"/>
              </a:rPr>
              <a:t> and tested it with Oculus device through Meta Quest developer hub.</a:t>
            </a:r>
          </a:p>
          <a:p>
            <a:pPr marL="742950" indent="-285750" fontAlgn="base"/>
            <a:endParaRPr lang="en-US" sz="1400">
              <a:solidFill>
                <a:schemeClr val="bg1"/>
              </a:solidFill>
              <a:latin typeface="Times New Roman" panose="02020603050405020304" pitchFamily="18" charset="0"/>
              <a:cs typeface="Times New Roman" panose="02020603050405020304" pitchFamily="18" charset="0"/>
            </a:endParaRPr>
          </a:p>
          <a:p>
            <a:pPr indent="0" fontAlgn="base"/>
            <a:endParaRPr lang="en-US" sz="1000">
              <a:solidFill>
                <a:schemeClr val="bg1"/>
              </a:solidFill>
              <a:latin typeface="Times New Roman" panose="02020603050405020304" pitchFamily="18" charset="0"/>
              <a:cs typeface="Times New Roman" panose="02020603050405020304" pitchFamily="18" charset="0"/>
            </a:endParaRPr>
          </a:p>
          <a:p>
            <a:pPr indent="0" fontAlgn="base"/>
            <a:endParaRPr lang="en-US" sz="1400">
              <a:solidFill>
                <a:schemeClr val="bg1"/>
              </a:solidFill>
              <a:latin typeface="Times New Roman" panose="02020603050405020304" pitchFamily="18" charset="0"/>
              <a:cs typeface="Times New Roman" panose="02020603050405020304" pitchFamily="18" charset="0"/>
            </a:endParaRPr>
          </a:p>
        </p:txBody>
      </p:sp>
      <p:grpSp>
        <p:nvGrpSpPr>
          <p:cNvPr id="4" name="Google Shape;178;p10">
            <a:extLst>
              <a:ext uri="{FF2B5EF4-FFF2-40B4-BE49-F238E27FC236}">
                <a16:creationId xmlns:a16="http://schemas.microsoft.com/office/drawing/2014/main" id="{BA4B41C1-D6A7-B0A1-24EE-38F655229D37}"/>
              </a:ext>
            </a:extLst>
          </p:cNvPr>
          <p:cNvGrpSpPr/>
          <p:nvPr/>
        </p:nvGrpSpPr>
        <p:grpSpPr>
          <a:xfrm>
            <a:off x="1107648" y="9741"/>
            <a:ext cx="543605" cy="529245"/>
            <a:chOff x="2497275" y="2744159"/>
            <a:chExt cx="370930" cy="370550"/>
          </a:xfrm>
          <a:solidFill>
            <a:schemeClr val="tx2"/>
          </a:solidFill>
        </p:grpSpPr>
        <p:sp>
          <p:nvSpPr>
            <p:cNvPr id="5" name="Google Shape;179;p10">
              <a:extLst>
                <a:ext uri="{FF2B5EF4-FFF2-40B4-BE49-F238E27FC236}">
                  <a16:creationId xmlns:a16="http://schemas.microsoft.com/office/drawing/2014/main" id="{D23BD5DE-FB1C-C618-EC02-C302D75A1E12}"/>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80;p10">
              <a:extLst>
                <a:ext uri="{FF2B5EF4-FFF2-40B4-BE49-F238E27FC236}">
                  <a16:creationId xmlns:a16="http://schemas.microsoft.com/office/drawing/2014/main" id="{2820A750-0621-4DA1-DCF8-0BC10B7BA90C}"/>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81;p10">
              <a:extLst>
                <a:ext uri="{FF2B5EF4-FFF2-40B4-BE49-F238E27FC236}">
                  <a16:creationId xmlns:a16="http://schemas.microsoft.com/office/drawing/2014/main" id="{3498AEA8-BE33-5C60-46DF-A4F6AEFD50E7}"/>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82;p10">
              <a:extLst>
                <a:ext uri="{FF2B5EF4-FFF2-40B4-BE49-F238E27FC236}">
                  <a16:creationId xmlns:a16="http://schemas.microsoft.com/office/drawing/2014/main" id="{C6FB5831-71A4-C28C-3213-20FEF6A9C644}"/>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83;p10">
              <a:extLst>
                <a:ext uri="{FF2B5EF4-FFF2-40B4-BE49-F238E27FC236}">
                  <a16:creationId xmlns:a16="http://schemas.microsoft.com/office/drawing/2014/main" id="{DFB22BEB-0606-6EAB-FA01-F208F6583D89}"/>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84;p10">
              <a:extLst>
                <a:ext uri="{FF2B5EF4-FFF2-40B4-BE49-F238E27FC236}">
                  <a16:creationId xmlns:a16="http://schemas.microsoft.com/office/drawing/2014/main" id="{BEE78D05-7141-BA50-AA6C-C1182A9F994D}"/>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18242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7802BC1-643E-0BD4-F1EF-08BB399757C1}"/>
              </a:ext>
            </a:extLst>
          </p:cNvPr>
          <p:cNvSpPr>
            <a:spLocks noGrp="1"/>
          </p:cNvSpPr>
          <p:nvPr>
            <p:ph type="subTitle" idx="1"/>
          </p:nvPr>
        </p:nvSpPr>
        <p:spPr>
          <a:xfrm>
            <a:off x="2133578" y="179143"/>
            <a:ext cx="4876843" cy="749771"/>
          </a:xfrm>
        </p:spPr>
        <p:txBody>
          <a:bodyPr/>
          <a:lstStyle/>
          <a:p>
            <a:r>
              <a:rPr lang="en-US" sz="3000">
                <a:solidFill>
                  <a:schemeClr val="bg1"/>
                </a:solidFill>
                <a:latin typeface="Times New Roman" panose="02020603050405020304" pitchFamily="18" charset="0"/>
                <a:cs typeface="Times New Roman" panose="02020603050405020304" pitchFamily="18" charset="0"/>
              </a:rPr>
              <a:t>Deployment of the 5G Core</a:t>
            </a:r>
          </a:p>
        </p:txBody>
      </p:sp>
      <p:sp>
        <p:nvSpPr>
          <p:cNvPr id="4" name="Google Shape;77;p3">
            <a:extLst>
              <a:ext uri="{FF2B5EF4-FFF2-40B4-BE49-F238E27FC236}">
                <a16:creationId xmlns:a16="http://schemas.microsoft.com/office/drawing/2014/main" id="{B865F729-CF3D-C8C3-1BD5-85587B95D669}"/>
              </a:ext>
            </a:extLst>
          </p:cNvPr>
          <p:cNvSpPr/>
          <p:nvPr/>
        </p:nvSpPr>
        <p:spPr>
          <a:xfrm>
            <a:off x="1514600" y="108695"/>
            <a:ext cx="798764" cy="68396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descr="Text&#10;&#10;Description automatically generated">
            <a:extLst>
              <a:ext uri="{FF2B5EF4-FFF2-40B4-BE49-F238E27FC236}">
                <a16:creationId xmlns:a16="http://schemas.microsoft.com/office/drawing/2014/main" id="{8695ADCE-12C5-FA96-0479-49A247E45DFF}"/>
              </a:ext>
            </a:extLst>
          </p:cNvPr>
          <p:cNvPicPr>
            <a:picLocks noChangeAspect="1"/>
          </p:cNvPicPr>
          <p:nvPr/>
        </p:nvPicPr>
        <p:blipFill>
          <a:blip r:embed="rId2"/>
          <a:stretch>
            <a:fillRect/>
          </a:stretch>
        </p:blipFill>
        <p:spPr>
          <a:xfrm>
            <a:off x="-1" y="956115"/>
            <a:ext cx="9144000" cy="4223103"/>
          </a:xfrm>
          <a:prstGeom prst="rect">
            <a:avLst/>
          </a:prstGeom>
        </p:spPr>
      </p:pic>
    </p:spTree>
    <p:extLst>
      <p:ext uri="{BB962C8B-B14F-4D97-AF65-F5344CB8AC3E}">
        <p14:creationId xmlns:p14="http://schemas.microsoft.com/office/powerpoint/2010/main" val="2590103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32F47B-BFB6-9BA4-CCE0-62DBD894BA3E}"/>
              </a:ext>
            </a:extLst>
          </p:cNvPr>
          <p:cNvSpPr txBox="1"/>
          <p:nvPr/>
        </p:nvSpPr>
        <p:spPr>
          <a:xfrm>
            <a:off x="3062423" y="202557"/>
            <a:ext cx="4572000" cy="553998"/>
          </a:xfrm>
          <a:prstGeom prst="rect">
            <a:avLst/>
          </a:prstGeom>
          <a:noFill/>
        </p:spPr>
        <p:txBody>
          <a:bodyPr wrap="square" lIns="91440" tIns="45720" rIns="91440" bIns="45720" anchor="t">
            <a:spAutoFit/>
          </a:bodyPr>
          <a:lstStyle/>
          <a:p>
            <a:r>
              <a:rPr lang="en-US" sz="3000">
                <a:solidFill>
                  <a:schemeClr val="bg1"/>
                </a:solidFill>
                <a:latin typeface="Times New Roman"/>
                <a:ea typeface="Times New Roman"/>
                <a:cs typeface="Times New Roman"/>
                <a:sym typeface="Times New Roman"/>
              </a:rPr>
              <a:t>Streaming Setup</a:t>
            </a:r>
            <a:endParaRPr lang="en-US" sz="3000">
              <a:solidFill>
                <a:schemeClr val="bg1"/>
              </a:solidFill>
            </a:endParaRPr>
          </a:p>
        </p:txBody>
      </p:sp>
      <p:grpSp>
        <p:nvGrpSpPr>
          <p:cNvPr id="2" name="Google Shape;139;p6">
            <a:extLst>
              <a:ext uri="{FF2B5EF4-FFF2-40B4-BE49-F238E27FC236}">
                <a16:creationId xmlns:a16="http://schemas.microsoft.com/office/drawing/2014/main" id="{7EB4261B-C49E-605C-19FD-F1B575B74DA0}"/>
              </a:ext>
            </a:extLst>
          </p:cNvPr>
          <p:cNvGrpSpPr/>
          <p:nvPr/>
        </p:nvGrpSpPr>
        <p:grpSpPr>
          <a:xfrm>
            <a:off x="2286118" y="189393"/>
            <a:ext cx="732900" cy="570856"/>
            <a:chOff x="4149138" y="4121151"/>
            <a:chExt cx="344065" cy="368644"/>
          </a:xfrm>
        </p:grpSpPr>
        <p:sp>
          <p:nvSpPr>
            <p:cNvPr id="3" name="Google Shape;140;p6">
              <a:extLst>
                <a:ext uri="{FF2B5EF4-FFF2-40B4-BE49-F238E27FC236}">
                  <a16:creationId xmlns:a16="http://schemas.microsoft.com/office/drawing/2014/main" id="{F0726E98-E1E0-D786-3CC2-5F4D5D08F694}"/>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141;p6">
              <a:extLst>
                <a:ext uri="{FF2B5EF4-FFF2-40B4-BE49-F238E27FC236}">
                  <a16:creationId xmlns:a16="http://schemas.microsoft.com/office/drawing/2014/main" id="{694AB21D-42E1-5574-9DBB-800DAAE0F2A7}"/>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42;p6">
              <a:extLst>
                <a:ext uri="{FF2B5EF4-FFF2-40B4-BE49-F238E27FC236}">
                  <a16:creationId xmlns:a16="http://schemas.microsoft.com/office/drawing/2014/main" id="{4B4A0C4F-2E36-4D92-16E3-33132A819EB7}"/>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43;p6">
              <a:extLst>
                <a:ext uri="{FF2B5EF4-FFF2-40B4-BE49-F238E27FC236}">
                  <a16:creationId xmlns:a16="http://schemas.microsoft.com/office/drawing/2014/main" id="{097D4FCA-0E92-6AB6-22F4-C51C4201D560}"/>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44;p6">
              <a:extLst>
                <a:ext uri="{FF2B5EF4-FFF2-40B4-BE49-F238E27FC236}">
                  <a16:creationId xmlns:a16="http://schemas.microsoft.com/office/drawing/2014/main" id="{1D6DFF9D-DD3C-A2C1-5362-E4A4D88D9B9F}"/>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45;p6">
              <a:extLst>
                <a:ext uri="{FF2B5EF4-FFF2-40B4-BE49-F238E27FC236}">
                  <a16:creationId xmlns:a16="http://schemas.microsoft.com/office/drawing/2014/main" id="{7634BC2E-83D6-F50A-60A0-443C25F0155A}"/>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46;p6">
              <a:extLst>
                <a:ext uri="{FF2B5EF4-FFF2-40B4-BE49-F238E27FC236}">
                  <a16:creationId xmlns:a16="http://schemas.microsoft.com/office/drawing/2014/main" id="{C1D92E8D-A897-8CD8-FD65-395C2FC6E32A}"/>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47;p6">
              <a:extLst>
                <a:ext uri="{FF2B5EF4-FFF2-40B4-BE49-F238E27FC236}">
                  <a16:creationId xmlns:a16="http://schemas.microsoft.com/office/drawing/2014/main" id="{B3147851-BE8B-5822-8A08-3BC509AD878E}"/>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48;p6">
              <a:extLst>
                <a:ext uri="{FF2B5EF4-FFF2-40B4-BE49-F238E27FC236}">
                  <a16:creationId xmlns:a16="http://schemas.microsoft.com/office/drawing/2014/main" id="{035833E3-7E0C-4AB8-CC7C-40443AA6112A}"/>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9;p6">
              <a:extLst>
                <a:ext uri="{FF2B5EF4-FFF2-40B4-BE49-F238E27FC236}">
                  <a16:creationId xmlns:a16="http://schemas.microsoft.com/office/drawing/2014/main" id="{D45F30B6-2213-6569-8696-0C04D0F76C65}"/>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0;p6">
              <a:extLst>
                <a:ext uri="{FF2B5EF4-FFF2-40B4-BE49-F238E27FC236}">
                  <a16:creationId xmlns:a16="http://schemas.microsoft.com/office/drawing/2014/main" id="{BB8F8B5F-AFE0-B0AF-D7D7-ACB8218AD7A7}"/>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51;p6">
              <a:extLst>
                <a:ext uri="{FF2B5EF4-FFF2-40B4-BE49-F238E27FC236}">
                  <a16:creationId xmlns:a16="http://schemas.microsoft.com/office/drawing/2014/main" id="{8F99E10F-2FF4-E702-4063-F920F695C45E}"/>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 name="Picture 18" descr="Diagram&#10;&#10;Description automatically generated">
            <a:extLst>
              <a:ext uri="{FF2B5EF4-FFF2-40B4-BE49-F238E27FC236}">
                <a16:creationId xmlns:a16="http://schemas.microsoft.com/office/drawing/2014/main" id="{99933517-627A-2E8D-A8A4-7278B2B5C2EF}"/>
              </a:ext>
            </a:extLst>
          </p:cNvPr>
          <p:cNvPicPr>
            <a:picLocks noChangeAspect="1"/>
          </p:cNvPicPr>
          <p:nvPr/>
        </p:nvPicPr>
        <p:blipFill>
          <a:blip r:embed="rId2"/>
          <a:stretch>
            <a:fillRect/>
          </a:stretch>
        </p:blipFill>
        <p:spPr>
          <a:xfrm>
            <a:off x="1268875" y="854356"/>
            <a:ext cx="6512203" cy="4245014"/>
          </a:xfrm>
          <a:prstGeom prst="rect">
            <a:avLst/>
          </a:prstGeom>
        </p:spPr>
      </p:pic>
    </p:spTree>
    <p:extLst>
      <p:ext uri="{BB962C8B-B14F-4D97-AF65-F5344CB8AC3E}">
        <p14:creationId xmlns:p14="http://schemas.microsoft.com/office/powerpoint/2010/main" val="3052365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5A23BC-E4DF-76D5-879E-AF91F6DFBC19}"/>
              </a:ext>
            </a:extLst>
          </p:cNvPr>
          <p:cNvSpPr>
            <a:spLocks noGrp="1"/>
          </p:cNvSpPr>
          <p:nvPr>
            <p:ph type="subTitle" idx="1"/>
          </p:nvPr>
        </p:nvSpPr>
        <p:spPr>
          <a:xfrm>
            <a:off x="2140815" y="42893"/>
            <a:ext cx="4180200" cy="749771"/>
          </a:xfrm>
        </p:spPr>
        <p:txBody>
          <a:bodyPr/>
          <a:lstStyle/>
          <a:p>
            <a:r>
              <a:rPr lang="en-US" sz="3000">
                <a:solidFill>
                  <a:schemeClr val="bg1"/>
                </a:solidFill>
                <a:latin typeface="Times New Roman" panose="02020603050405020304" pitchFamily="18" charset="0"/>
                <a:cs typeface="Times New Roman" panose="02020603050405020304" pitchFamily="18" charset="0"/>
              </a:rPr>
              <a:t>Streaming</a:t>
            </a:r>
          </a:p>
        </p:txBody>
      </p:sp>
      <p:sp>
        <p:nvSpPr>
          <p:cNvPr id="4" name="Google Shape;77;p3">
            <a:extLst>
              <a:ext uri="{FF2B5EF4-FFF2-40B4-BE49-F238E27FC236}">
                <a16:creationId xmlns:a16="http://schemas.microsoft.com/office/drawing/2014/main" id="{6E307C55-B509-19F3-5A14-500824BB8B8B}"/>
              </a:ext>
            </a:extLst>
          </p:cNvPr>
          <p:cNvSpPr/>
          <p:nvPr/>
        </p:nvSpPr>
        <p:spPr>
          <a:xfrm>
            <a:off x="2523343" y="0"/>
            <a:ext cx="798764" cy="68396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0">
            <a:hlinkClick r:id="" action="ppaction://media"/>
            <a:extLst>
              <a:ext uri="{FF2B5EF4-FFF2-40B4-BE49-F238E27FC236}">
                <a16:creationId xmlns:a16="http://schemas.microsoft.com/office/drawing/2014/main" id="{E30A8AE9-8253-DEA0-0D3F-272AF8D136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26862"/>
            <a:ext cx="9144000" cy="4416638"/>
          </a:xfrm>
          <a:prstGeom prst="rect">
            <a:avLst/>
          </a:prstGeom>
        </p:spPr>
      </p:pic>
    </p:spTree>
    <p:extLst>
      <p:ext uri="{BB962C8B-B14F-4D97-AF65-F5344CB8AC3E}">
        <p14:creationId xmlns:p14="http://schemas.microsoft.com/office/powerpoint/2010/main" val="98463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B2E604-613A-5DA5-26B4-986F5D081392}"/>
              </a:ext>
            </a:extLst>
          </p:cNvPr>
          <p:cNvSpPr txBox="1"/>
          <p:nvPr/>
        </p:nvSpPr>
        <p:spPr>
          <a:xfrm>
            <a:off x="2149758" y="-14404"/>
            <a:ext cx="7730086" cy="553998"/>
          </a:xfrm>
          <a:prstGeom prst="rect">
            <a:avLst/>
          </a:prstGeom>
          <a:noFill/>
        </p:spPr>
        <p:txBody>
          <a:bodyPr wrap="square">
            <a:spAutoFit/>
          </a:bodyPr>
          <a:lstStyle/>
          <a:p>
            <a:r>
              <a:rPr lang="en-US" sz="3000">
                <a:ln w="0"/>
                <a:solidFill>
                  <a:schemeClr val="bg1"/>
                </a:solidFill>
                <a:effectLst>
                  <a:outerShdw blurRad="38100" dist="25400" dir="5400000" algn="ctr" rotWithShape="0">
                    <a:srgbClr val="6E747A">
                      <a:alpha val="43000"/>
                    </a:srgbClr>
                  </a:outerShdw>
                </a:effectLst>
                <a:latin typeface="Times New Roman"/>
                <a:cs typeface="Times New Roman"/>
                <a:sym typeface="Times New Roman"/>
              </a:rPr>
              <a:t>Rear wheel sensor compartment</a:t>
            </a:r>
            <a:endParaRPr lang="en-US" sz="3000">
              <a:ln w="0"/>
              <a:solidFill>
                <a:schemeClr val="bg1"/>
              </a:solidFill>
              <a:effectLst>
                <a:outerShdw blurRad="38100" dist="25400" dir="5400000" algn="ctr" rotWithShape="0">
                  <a:srgbClr val="6E747A">
                    <a:alpha val="43000"/>
                  </a:srgbClr>
                </a:outerShdw>
              </a:effectLst>
            </a:endParaRPr>
          </a:p>
        </p:txBody>
      </p:sp>
      <p:grpSp>
        <p:nvGrpSpPr>
          <p:cNvPr id="6" name="Google Shape;158;p9">
            <a:extLst>
              <a:ext uri="{FF2B5EF4-FFF2-40B4-BE49-F238E27FC236}">
                <a16:creationId xmlns:a16="http://schemas.microsoft.com/office/drawing/2014/main" id="{77040EDD-6E8A-2CA2-1D09-995741730815}"/>
              </a:ext>
            </a:extLst>
          </p:cNvPr>
          <p:cNvGrpSpPr/>
          <p:nvPr/>
        </p:nvGrpSpPr>
        <p:grpSpPr>
          <a:xfrm>
            <a:off x="1328816" y="-14404"/>
            <a:ext cx="740616" cy="553999"/>
            <a:chOff x="4149138" y="4121151"/>
            <a:chExt cx="344065" cy="368644"/>
          </a:xfrm>
        </p:grpSpPr>
        <p:sp>
          <p:nvSpPr>
            <p:cNvPr id="7" name="Google Shape;159;p9">
              <a:extLst>
                <a:ext uri="{FF2B5EF4-FFF2-40B4-BE49-F238E27FC236}">
                  <a16:creationId xmlns:a16="http://schemas.microsoft.com/office/drawing/2014/main" id="{4163AD47-8FF6-C117-4B02-C7105AF0EE8B}"/>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60;p9">
              <a:extLst>
                <a:ext uri="{FF2B5EF4-FFF2-40B4-BE49-F238E27FC236}">
                  <a16:creationId xmlns:a16="http://schemas.microsoft.com/office/drawing/2014/main" id="{2D7AEAD2-FC49-E82C-CDCD-F709D438570D}"/>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61;p9">
              <a:extLst>
                <a:ext uri="{FF2B5EF4-FFF2-40B4-BE49-F238E27FC236}">
                  <a16:creationId xmlns:a16="http://schemas.microsoft.com/office/drawing/2014/main" id="{B785A043-B5C2-CC30-EF0C-6D35FF47903D}"/>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62;p9">
              <a:extLst>
                <a:ext uri="{FF2B5EF4-FFF2-40B4-BE49-F238E27FC236}">
                  <a16:creationId xmlns:a16="http://schemas.microsoft.com/office/drawing/2014/main" id="{99445A38-37C5-4278-ADFD-B388962EA8EE}"/>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63;p9">
              <a:extLst>
                <a:ext uri="{FF2B5EF4-FFF2-40B4-BE49-F238E27FC236}">
                  <a16:creationId xmlns:a16="http://schemas.microsoft.com/office/drawing/2014/main" id="{6CE01664-9F71-4A38-31C0-0B95D5927AE6}"/>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64;p9">
              <a:extLst>
                <a:ext uri="{FF2B5EF4-FFF2-40B4-BE49-F238E27FC236}">
                  <a16:creationId xmlns:a16="http://schemas.microsoft.com/office/drawing/2014/main" id="{A4E36D83-978E-D792-F702-567DF29B39FF}"/>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65;p9">
              <a:extLst>
                <a:ext uri="{FF2B5EF4-FFF2-40B4-BE49-F238E27FC236}">
                  <a16:creationId xmlns:a16="http://schemas.microsoft.com/office/drawing/2014/main" id="{E6A36312-C4F0-777E-3FC9-DF0E545FC1DF}"/>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66;p9">
              <a:extLst>
                <a:ext uri="{FF2B5EF4-FFF2-40B4-BE49-F238E27FC236}">
                  <a16:creationId xmlns:a16="http://schemas.microsoft.com/office/drawing/2014/main" id="{738DD638-B526-7F93-C1A8-09B2A905C5BC}"/>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67;p9">
              <a:extLst>
                <a:ext uri="{FF2B5EF4-FFF2-40B4-BE49-F238E27FC236}">
                  <a16:creationId xmlns:a16="http://schemas.microsoft.com/office/drawing/2014/main" id="{7A26AA86-B4CA-A14B-BE88-1927FC729B2A}"/>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8;p9">
              <a:extLst>
                <a:ext uri="{FF2B5EF4-FFF2-40B4-BE49-F238E27FC236}">
                  <a16:creationId xmlns:a16="http://schemas.microsoft.com/office/drawing/2014/main" id="{DDEA2F48-4554-2EA0-B490-91915924F359}"/>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69;p9">
              <a:extLst>
                <a:ext uri="{FF2B5EF4-FFF2-40B4-BE49-F238E27FC236}">
                  <a16:creationId xmlns:a16="http://schemas.microsoft.com/office/drawing/2014/main" id="{CBE552A9-A4FB-7F6D-1FFC-650CAE74E96F}"/>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70;p9">
              <a:extLst>
                <a:ext uri="{FF2B5EF4-FFF2-40B4-BE49-F238E27FC236}">
                  <a16:creationId xmlns:a16="http://schemas.microsoft.com/office/drawing/2014/main" id="{2AFCEEE5-EED8-7A51-F2D6-98CA62ADD0ED}"/>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 name="Picture 21" descr="Diagram, schematic&#10;&#10;Description automatically generated">
            <a:extLst>
              <a:ext uri="{FF2B5EF4-FFF2-40B4-BE49-F238E27FC236}">
                <a16:creationId xmlns:a16="http://schemas.microsoft.com/office/drawing/2014/main" id="{1D039E61-9FC2-A627-0246-942F1F59E8C9}"/>
              </a:ext>
            </a:extLst>
          </p:cNvPr>
          <p:cNvPicPr>
            <a:picLocks noChangeAspect="1"/>
          </p:cNvPicPr>
          <p:nvPr/>
        </p:nvPicPr>
        <p:blipFill>
          <a:blip r:embed="rId2"/>
          <a:stretch>
            <a:fillRect/>
          </a:stretch>
        </p:blipFill>
        <p:spPr>
          <a:xfrm>
            <a:off x="603446" y="589191"/>
            <a:ext cx="6457535" cy="3109489"/>
          </a:xfrm>
          <a:prstGeom prst="rect">
            <a:avLst/>
          </a:prstGeom>
        </p:spPr>
      </p:pic>
      <p:sp>
        <p:nvSpPr>
          <p:cNvPr id="23" name="TextBox 22">
            <a:extLst>
              <a:ext uri="{FF2B5EF4-FFF2-40B4-BE49-F238E27FC236}">
                <a16:creationId xmlns:a16="http://schemas.microsoft.com/office/drawing/2014/main" id="{A40505BC-9361-8E74-01A1-7693DB2B5944}"/>
              </a:ext>
            </a:extLst>
          </p:cNvPr>
          <p:cNvSpPr txBox="1"/>
          <p:nvPr/>
        </p:nvSpPr>
        <p:spPr>
          <a:xfrm>
            <a:off x="7060981" y="1670085"/>
            <a:ext cx="1672075" cy="400110"/>
          </a:xfrm>
          <a:prstGeom prst="rect">
            <a:avLst/>
          </a:prstGeom>
          <a:noFill/>
        </p:spPr>
        <p:txBody>
          <a:bodyPr wrap="square" rtlCol="0">
            <a:spAutoFit/>
          </a:bodyPr>
          <a:lstStyle/>
          <a:p>
            <a:r>
              <a:rPr lang="en-US" sz="2000">
                <a:solidFill>
                  <a:schemeClr val="bg1"/>
                </a:solidFill>
                <a:latin typeface="Times New Roman" panose="02020603050405020304" pitchFamily="18" charset="0"/>
                <a:cs typeface="Times New Roman" panose="02020603050405020304" pitchFamily="18" charset="0"/>
              </a:rPr>
              <a:t>Schematic</a:t>
            </a:r>
          </a:p>
        </p:txBody>
      </p:sp>
      <p:sp>
        <p:nvSpPr>
          <p:cNvPr id="3" name="TextBox 2">
            <a:extLst>
              <a:ext uri="{FF2B5EF4-FFF2-40B4-BE49-F238E27FC236}">
                <a16:creationId xmlns:a16="http://schemas.microsoft.com/office/drawing/2014/main" id="{570AB343-0CC8-EB59-11B2-DF0FB99B672C}"/>
              </a:ext>
            </a:extLst>
          </p:cNvPr>
          <p:cNvSpPr txBox="1"/>
          <p:nvPr/>
        </p:nvSpPr>
        <p:spPr>
          <a:xfrm>
            <a:off x="276725" y="3788969"/>
            <a:ext cx="8771021" cy="830997"/>
          </a:xfrm>
          <a:prstGeom prst="rect">
            <a:avLst/>
          </a:prstGeom>
          <a:noFill/>
        </p:spPr>
        <p:txBody>
          <a:bodyPr wrap="square" lIns="91440" tIns="45720" rIns="91440" bIns="45720" rtlCol="0" anchor="t">
            <a:spAutoFit/>
          </a:bodyPr>
          <a:lstStyle/>
          <a:p>
            <a:pPr marL="285750" indent="-285750">
              <a:buClr>
                <a:schemeClr val="bg1"/>
              </a:buClr>
              <a:buFont typeface="Arial" panose="020B0604020202020204" pitchFamily="34" charset="0"/>
              <a:buChar char="•"/>
            </a:pPr>
            <a:r>
              <a:rPr lang="en-US" sz="1600">
                <a:solidFill>
                  <a:schemeClr val="bg1"/>
                </a:solidFill>
                <a:latin typeface="Times New Roman"/>
                <a:cs typeface="Times New Roman"/>
              </a:rPr>
              <a:t>Single 3.7v li-ion battery is used as the  power source in order to reduce the weight and the size of the sensor compartment.</a:t>
            </a:r>
          </a:p>
          <a:p>
            <a:pPr marL="285750" indent="-285750">
              <a:buClr>
                <a:schemeClr val="bg1"/>
              </a:buClr>
              <a:buFont typeface="Arial" panose="020B0604020202020204" pitchFamily="34" charset="0"/>
              <a:buChar char="•"/>
            </a:pPr>
            <a:r>
              <a:rPr lang="en-US" sz="1600">
                <a:solidFill>
                  <a:schemeClr val="bg1"/>
                </a:solidFill>
                <a:latin typeface="Times New Roman"/>
                <a:cs typeface="Times New Roman"/>
              </a:rPr>
              <a:t>A low dropout voltage regulator ensures the functionality of the device for a longer time.</a:t>
            </a:r>
          </a:p>
        </p:txBody>
      </p:sp>
    </p:spTree>
    <p:extLst>
      <p:ext uri="{BB962C8B-B14F-4D97-AF65-F5344CB8AC3E}">
        <p14:creationId xmlns:p14="http://schemas.microsoft.com/office/powerpoint/2010/main" val="3869452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20B428-E1FA-B037-6C5E-ABF5C72CB2E4}"/>
              </a:ext>
            </a:extLst>
          </p:cNvPr>
          <p:cNvSpPr txBox="1"/>
          <p:nvPr/>
        </p:nvSpPr>
        <p:spPr>
          <a:xfrm>
            <a:off x="2267241" y="-18497"/>
            <a:ext cx="5169001" cy="553998"/>
          </a:xfrm>
          <a:prstGeom prst="rect">
            <a:avLst/>
          </a:prstGeom>
          <a:noFill/>
        </p:spPr>
        <p:txBody>
          <a:bodyPr wrap="square">
            <a:spAutoFit/>
          </a:bodyPr>
          <a:lstStyle/>
          <a:p>
            <a:r>
              <a:rPr lang="en-US" sz="3000">
                <a:ln w="0"/>
                <a:solidFill>
                  <a:schemeClr val="bg1"/>
                </a:solidFill>
                <a:effectLst>
                  <a:outerShdw blurRad="38100" dist="25400" dir="5400000" algn="ctr" rotWithShape="0">
                    <a:srgbClr val="6E747A">
                      <a:alpha val="43000"/>
                    </a:srgbClr>
                  </a:outerShdw>
                </a:effectLst>
                <a:latin typeface="Times New Roman"/>
                <a:cs typeface="Times New Roman"/>
                <a:sym typeface="Times New Roman"/>
              </a:rPr>
              <a:t>Rear wheel sensor compartment</a:t>
            </a:r>
            <a:endParaRPr lang="en-US" sz="3000">
              <a:ln w="0"/>
              <a:solidFill>
                <a:schemeClr val="bg1"/>
              </a:solidFill>
              <a:effectLst>
                <a:outerShdw blurRad="38100" dist="25400" dir="5400000" algn="ctr" rotWithShape="0">
                  <a:srgbClr val="6E747A">
                    <a:alpha val="43000"/>
                  </a:srgbClr>
                </a:outerShdw>
              </a:effectLst>
            </a:endParaRPr>
          </a:p>
        </p:txBody>
      </p:sp>
      <p:grpSp>
        <p:nvGrpSpPr>
          <p:cNvPr id="6" name="Google Shape;158;p9">
            <a:extLst>
              <a:ext uri="{FF2B5EF4-FFF2-40B4-BE49-F238E27FC236}">
                <a16:creationId xmlns:a16="http://schemas.microsoft.com/office/drawing/2014/main" id="{15DA03CC-9CD8-DEE2-8D3F-4F5F3337807B}"/>
              </a:ext>
            </a:extLst>
          </p:cNvPr>
          <p:cNvGrpSpPr/>
          <p:nvPr/>
        </p:nvGrpSpPr>
        <p:grpSpPr>
          <a:xfrm>
            <a:off x="1615442" y="39793"/>
            <a:ext cx="671762" cy="553998"/>
            <a:chOff x="4149138" y="4121151"/>
            <a:chExt cx="344065" cy="368644"/>
          </a:xfrm>
        </p:grpSpPr>
        <p:sp>
          <p:nvSpPr>
            <p:cNvPr id="7" name="Google Shape;159;p9">
              <a:extLst>
                <a:ext uri="{FF2B5EF4-FFF2-40B4-BE49-F238E27FC236}">
                  <a16:creationId xmlns:a16="http://schemas.microsoft.com/office/drawing/2014/main" id="{4141ABFF-DA8A-EC67-72A8-FA5D5C9987C6}"/>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60;p9">
              <a:extLst>
                <a:ext uri="{FF2B5EF4-FFF2-40B4-BE49-F238E27FC236}">
                  <a16:creationId xmlns:a16="http://schemas.microsoft.com/office/drawing/2014/main" id="{F5012F7D-2D1D-354B-9674-C983281DB2D3}"/>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61;p9">
              <a:extLst>
                <a:ext uri="{FF2B5EF4-FFF2-40B4-BE49-F238E27FC236}">
                  <a16:creationId xmlns:a16="http://schemas.microsoft.com/office/drawing/2014/main" id="{62D50925-1656-59D2-DDDC-33A31471B88F}"/>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62;p9">
              <a:extLst>
                <a:ext uri="{FF2B5EF4-FFF2-40B4-BE49-F238E27FC236}">
                  <a16:creationId xmlns:a16="http://schemas.microsoft.com/office/drawing/2014/main" id="{7FFF59EC-ED71-2B97-B4EC-4A133034BF07}"/>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63;p9">
              <a:extLst>
                <a:ext uri="{FF2B5EF4-FFF2-40B4-BE49-F238E27FC236}">
                  <a16:creationId xmlns:a16="http://schemas.microsoft.com/office/drawing/2014/main" id="{F964133A-4B9F-7E5A-C1E7-99649EF19D0A}"/>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64;p9">
              <a:extLst>
                <a:ext uri="{FF2B5EF4-FFF2-40B4-BE49-F238E27FC236}">
                  <a16:creationId xmlns:a16="http://schemas.microsoft.com/office/drawing/2014/main" id="{EC712E93-E7A6-D47E-C767-3559748DA1BD}"/>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65;p9">
              <a:extLst>
                <a:ext uri="{FF2B5EF4-FFF2-40B4-BE49-F238E27FC236}">
                  <a16:creationId xmlns:a16="http://schemas.microsoft.com/office/drawing/2014/main" id="{AEF35CC7-19AF-EFDF-D092-7CEB12AAB345}"/>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66;p9">
              <a:extLst>
                <a:ext uri="{FF2B5EF4-FFF2-40B4-BE49-F238E27FC236}">
                  <a16:creationId xmlns:a16="http://schemas.microsoft.com/office/drawing/2014/main" id="{9451150C-0DF4-8D13-0A12-1D30C01C5DCC}"/>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67;p9">
              <a:extLst>
                <a:ext uri="{FF2B5EF4-FFF2-40B4-BE49-F238E27FC236}">
                  <a16:creationId xmlns:a16="http://schemas.microsoft.com/office/drawing/2014/main" id="{F2FC5292-47C9-3A1D-5366-784FBBAFDA94}"/>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8;p9">
              <a:extLst>
                <a:ext uri="{FF2B5EF4-FFF2-40B4-BE49-F238E27FC236}">
                  <a16:creationId xmlns:a16="http://schemas.microsoft.com/office/drawing/2014/main" id="{41C19702-F947-C072-2C19-34C85D9BA5A3}"/>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69;p9">
              <a:extLst>
                <a:ext uri="{FF2B5EF4-FFF2-40B4-BE49-F238E27FC236}">
                  <a16:creationId xmlns:a16="http://schemas.microsoft.com/office/drawing/2014/main" id="{7C897878-8F44-05B6-D62C-D2D1799A0DFF}"/>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70;p9">
              <a:extLst>
                <a:ext uri="{FF2B5EF4-FFF2-40B4-BE49-F238E27FC236}">
                  <a16:creationId xmlns:a16="http://schemas.microsoft.com/office/drawing/2014/main" id="{3AE4E65F-505D-D821-B2EE-8DD55A313795}"/>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1" name="Picture 30" descr="Diagram&#10;&#10;Description automatically generated with medium confidence">
            <a:extLst>
              <a:ext uri="{FF2B5EF4-FFF2-40B4-BE49-F238E27FC236}">
                <a16:creationId xmlns:a16="http://schemas.microsoft.com/office/drawing/2014/main" id="{85FAEAC9-3272-FD91-56AD-4DE8386D69E5}"/>
              </a:ext>
            </a:extLst>
          </p:cNvPr>
          <p:cNvPicPr>
            <a:picLocks noChangeAspect="1"/>
          </p:cNvPicPr>
          <p:nvPr/>
        </p:nvPicPr>
        <p:blipFill>
          <a:blip r:embed="rId2"/>
          <a:stretch>
            <a:fillRect/>
          </a:stretch>
        </p:blipFill>
        <p:spPr>
          <a:xfrm>
            <a:off x="369974" y="1232724"/>
            <a:ext cx="4202026" cy="2565723"/>
          </a:xfrm>
          <a:prstGeom prst="rect">
            <a:avLst/>
          </a:prstGeom>
        </p:spPr>
      </p:pic>
      <p:pic>
        <p:nvPicPr>
          <p:cNvPr id="35" name="Picture 34" descr="A close-up of a computer chip&#10;&#10;Description automatically generated with low confidence">
            <a:extLst>
              <a:ext uri="{FF2B5EF4-FFF2-40B4-BE49-F238E27FC236}">
                <a16:creationId xmlns:a16="http://schemas.microsoft.com/office/drawing/2014/main" id="{D7C631C0-9855-501B-716E-6E3D63B1BDDD}"/>
              </a:ext>
            </a:extLst>
          </p:cNvPr>
          <p:cNvPicPr>
            <a:picLocks noChangeAspect="1"/>
          </p:cNvPicPr>
          <p:nvPr/>
        </p:nvPicPr>
        <p:blipFill>
          <a:blip r:embed="rId3"/>
          <a:stretch>
            <a:fillRect/>
          </a:stretch>
        </p:blipFill>
        <p:spPr>
          <a:xfrm>
            <a:off x="4851741" y="1051962"/>
            <a:ext cx="4103063" cy="2762729"/>
          </a:xfrm>
          <a:prstGeom prst="rect">
            <a:avLst/>
          </a:prstGeom>
        </p:spPr>
      </p:pic>
      <p:sp>
        <p:nvSpPr>
          <p:cNvPr id="36" name="TextBox 35">
            <a:extLst>
              <a:ext uri="{FF2B5EF4-FFF2-40B4-BE49-F238E27FC236}">
                <a16:creationId xmlns:a16="http://schemas.microsoft.com/office/drawing/2014/main" id="{498D2AB3-A3F5-1240-0911-DB1F9B79A168}"/>
              </a:ext>
            </a:extLst>
          </p:cNvPr>
          <p:cNvSpPr txBox="1"/>
          <p:nvPr/>
        </p:nvSpPr>
        <p:spPr>
          <a:xfrm>
            <a:off x="1687795" y="3799019"/>
            <a:ext cx="1528679" cy="400110"/>
          </a:xfrm>
          <a:prstGeom prst="rect">
            <a:avLst/>
          </a:prstGeom>
          <a:noFill/>
        </p:spPr>
        <p:txBody>
          <a:bodyPr wrap="square" rtlCol="0">
            <a:spAutoFit/>
          </a:bodyPr>
          <a:lstStyle/>
          <a:p>
            <a:r>
              <a:rPr lang="en-US" sz="2000">
                <a:solidFill>
                  <a:schemeClr val="bg1"/>
                </a:solidFill>
                <a:latin typeface="Times New Roman" panose="02020603050405020304" pitchFamily="18" charset="0"/>
                <a:cs typeface="Times New Roman" panose="02020603050405020304" pitchFamily="18" charset="0"/>
              </a:rPr>
              <a:t>PCB design</a:t>
            </a:r>
          </a:p>
        </p:txBody>
      </p:sp>
      <p:sp>
        <p:nvSpPr>
          <p:cNvPr id="38" name="TextBox 37">
            <a:extLst>
              <a:ext uri="{FF2B5EF4-FFF2-40B4-BE49-F238E27FC236}">
                <a16:creationId xmlns:a16="http://schemas.microsoft.com/office/drawing/2014/main" id="{A10F6F69-98C1-F032-09A7-1C9BFC24075F}"/>
              </a:ext>
            </a:extLst>
          </p:cNvPr>
          <p:cNvSpPr txBox="1"/>
          <p:nvPr/>
        </p:nvSpPr>
        <p:spPr>
          <a:xfrm>
            <a:off x="6222323" y="3827426"/>
            <a:ext cx="1169985" cy="400110"/>
          </a:xfrm>
          <a:prstGeom prst="rect">
            <a:avLst/>
          </a:prstGeom>
          <a:noFill/>
        </p:spPr>
        <p:txBody>
          <a:bodyPr wrap="square">
            <a:spAutoFit/>
          </a:bodyPr>
          <a:lstStyle/>
          <a:p>
            <a:r>
              <a:rPr lang="en-US" sz="2000">
                <a:solidFill>
                  <a:schemeClr val="bg1"/>
                </a:solidFill>
                <a:latin typeface="Times New Roman" panose="02020603050405020304" pitchFamily="18" charset="0"/>
                <a:cs typeface="Times New Roman" panose="02020603050405020304" pitchFamily="18" charset="0"/>
              </a:rPr>
              <a:t>3D view</a:t>
            </a:r>
          </a:p>
        </p:txBody>
      </p:sp>
    </p:spTree>
    <p:extLst>
      <p:ext uri="{BB962C8B-B14F-4D97-AF65-F5344CB8AC3E}">
        <p14:creationId xmlns:p14="http://schemas.microsoft.com/office/powerpoint/2010/main" val="3935466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0"/>
          <p:cNvSpPr txBox="1">
            <a:spLocks noGrp="1"/>
          </p:cNvSpPr>
          <p:nvPr>
            <p:ph type="title"/>
          </p:nvPr>
        </p:nvSpPr>
        <p:spPr>
          <a:xfrm>
            <a:off x="1418473" y="250461"/>
            <a:ext cx="7000833" cy="83749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accent1"/>
              </a:buClr>
              <a:buSzPts val="2400"/>
              <a:buNone/>
            </a:pPr>
            <a:r>
              <a:rPr lang="en-US" sz="2800">
                <a:solidFill>
                  <a:schemeClr val="bg1"/>
                </a:solidFill>
                <a:latin typeface="Times New Roman"/>
                <a:ea typeface="Times New Roman"/>
                <a:cs typeface="Times New Roman"/>
                <a:sym typeface="Times New Roman"/>
              </a:rPr>
              <a:t>Performance Evaluation (Delay calculation )</a:t>
            </a:r>
            <a:br>
              <a:rPr lang="en-US" sz="2800">
                <a:solidFill>
                  <a:schemeClr val="bg1"/>
                </a:solidFill>
                <a:latin typeface="Times New Roman"/>
                <a:ea typeface="Times New Roman"/>
                <a:cs typeface="Times New Roman"/>
                <a:sym typeface="Times New Roman"/>
              </a:rPr>
            </a:br>
            <a:br>
              <a:rPr lang="en-US" sz="2800">
                <a:solidFill>
                  <a:schemeClr val="bg1"/>
                </a:solidFill>
                <a:latin typeface="Times New Roman"/>
                <a:ea typeface="Times New Roman"/>
                <a:cs typeface="Times New Roman"/>
                <a:sym typeface="Times New Roman"/>
              </a:rPr>
            </a:br>
            <a:endParaRPr>
              <a:solidFill>
                <a:schemeClr val="bg1"/>
              </a:solidFill>
            </a:endParaRPr>
          </a:p>
        </p:txBody>
      </p:sp>
      <p:sp>
        <p:nvSpPr>
          <p:cNvPr id="9" name="Text Placeholder 8">
            <a:extLst>
              <a:ext uri="{FF2B5EF4-FFF2-40B4-BE49-F238E27FC236}">
                <a16:creationId xmlns:a16="http://schemas.microsoft.com/office/drawing/2014/main" id="{51361C8F-CAEB-09B0-0E81-CD73A53E0681}"/>
              </a:ext>
            </a:extLst>
          </p:cNvPr>
          <p:cNvSpPr>
            <a:spLocks noGrp="1"/>
          </p:cNvSpPr>
          <p:nvPr>
            <p:ph type="body" idx="1"/>
          </p:nvPr>
        </p:nvSpPr>
        <p:spPr>
          <a:xfrm>
            <a:off x="444304" y="1087960"/>
            <a:ext cx="7975002" cy="3905145"/>
          </a:xfrm>
        </p:spPr>
        <p:txBody>
          <a:bodyPr/>
          <a:lstStyle/>
          <a:p>
            <a:pPr marL="488950" lvl="0" indent="-285750" algn="l" rtl="0">
              <a:lnSpc>
                <a:spcPct val="100000"/>
              </a:lnSpc>
              <a:spcBef>
                <a:spcPts val="0"/>
              </a:spcBef>
              <a:spcAft>
                <a:spcPts val="0"/>
              </a:spcAft>
              <a:buSzPts val="1400"/>
              <a:buFont typeface="Arial" panose="020B0604020202020204" pitchFamily="34" charset="0"/>
              <a:buChar char="•"/>
            </a:pPr>
            <a:r>
              <a:rPr lang="en-US" sz="1400">
                <a:solidFill>
                  <a:schemeClr val="bg1"/>
                </a:solidFill>
                <a:latin typeface="Times New Roman"/>
                <a:ea typeface="Times New Roman"/>
                <a:cs typeface="Times New Roman"/>
                <a:sym typeface="Times New Roman"/>
              </a:rPr>
              <a:t>Latency is the main critical concern that should be addressed.</a:t>
            </a:r>
          </a:p>
          <a:p>
            <a:pPr marL="488950" indent="-285750">
              <a:buSzPts val="1400"/>
              <a:buFont typeface="Arial" panose="020B0604020202020204" pitchFamily="34" charset="0"/>
              <a:buChar char="•"/>
            </a:pPr>
            <a:r>
              <a:rPr lang="en-US" sz="1400">
                <a:solidFill>
                  <a:schemeClr val="bg1"/>
                </a:solidFill>
                <a:latin typeface="Times New Roman"/>
                <a:ea typeface="Times New Roman"/>
                <a:cs typeface="Times New Roman"/>
                <a:sym typeface="Times New Roman"/>
              </a:rPr>
              <a:t>Experiments were done to measure the data (speed, distance) communication delay .</a:t>
            </a:r>
          </a:p>
          <a:p>
            <a:pPr marL="488950" indent="-285750">
              <a:buSzPts val="1400"/>
              <a:buFont typeface="Arial" panose="020B0604020202020204" pitchFamily="34" charset="0"/>
              <a:buChar char="•"/>
            </a:pPr>
            <a:r>
              <a:rPr lang="en-US" sz="1400">
                <a:solidFill>
                  <a:schemeClr val="bg1"/>
                </a:solidFill>
                <a:latin typeface="Times New Roman"/>
                <a:ea typeface="Times New Roman"/>
                <a:cs typeface="Times New Roman"/>
                <a:sym typeface="Times New Roman"/>
              </a:rPr>
              <a:t>MQTT, UDP protocols were used in the experiments which can be used in resource constraint devices.</a:t>
            </a:r>
          </a:p>
          <a:p>
            <a:pPr marL="488950" indent="-285750">
              <a:buSzPts val="1400"/>
              <a:buFont typeface="Arial" panose="020B0604020202020204" pitchFamily="34" charset="0"/>
              <a:buChar char="•"/>
            </a:pPr>
            <a:r>
              <a:rPr lang="en-US" sz="1400">
                <a:solidFill>
                  <a:schemeClr val="bg1"/>
                </a:solidFill>
                <a:latin typeface="Times New Roman"/>
                <a:ea typeface="Times New Roman"/>
                <a:cs typeface="Times New Roman"/>
                <a:sym typeface="Times New Roman"/>
              </a:rPr>
              <a:t>Experiments were done for two different scenarios.</a:t>
            </a:r>
          </a:p>
          <a:p>
            <a:pPr marL="1203325" indent="-288925">
              <a:buSzPts val="1400"/>
              <a:buFont typeface="Arial" panose="020B0604020202020204" pitchFamily="34" charset="0"/>
              <a:buChar char="•"/>
            </a:pPr>
            <a:r>
              <a:rPr lang="en-US" sz="1400">
                <a:solidFill>
                  <a:schemeClr val="bg1"/>
                </a:solidFill>
                <a:latin typeface="Times New Roman"/>
                <a:ea typeface="Times New Roman"/>
                <a:cs typeface="Times New Roman"/>
                <a:sym typeface="Times New Roman"/>
              </a:rPr>
              <a:t>Two different users are in the same local area network.</a:t>
            </a:r>
          </a:p>
          <a:p>
            <a:pPr marL="1203325" indent="-288925">
              <a:buSzPts val="1400"/>
              <a:buFont typeface="Arial" panose="020B0604020202020204" pitchFamily="34" charset="0"/>
              <a:buChar char="•"/>
            </a:pPr>
            <a:r>
              <a:rPr lang="en-US" sz="1400">
                <a:solidFill>
                  <a:schemeClr val="bg1"/>
                </a:solidFill>
                <a:latin typeface="Times New Roman"/>
                <a:ea typeface="Times New Roman"/>
                <a:cs typeface="Times New Roman"/>
                <a:sym typeface="Times New Roman"/>
              </a:rPr>
              <a:t>Two different users are in two different local area networks.</a:t>
            </a:r>
          </a:p>
          <a:p>
            <a:pPr marL="660400" lvl="1" indent="-600075">
              <a:buSzPts val="1400"/>
              <a:buNone/>
            </a:pPr>
            <a:endParaRPr lang="en-US" sz="1400">
              <a:solidFill>
                <a:schemeClr val="bg1"/>
              </a:solidFill>
              <a:latin typeface="Times New Roman"/>
              <a:ea typeface="Times New Roman"/>
              <a:cs typeface="Times New Roman"/>
              <a:sym typeface="Times New Roman"/>
            </a:endParaRPr>
          </a:p>
          <a:p>
            <a:pPr marL="488950" lvl="0" indent="-285750" algn="l" rtl="0">
              <a:lnSpc>
                <a:spcPct val="100000"/>
              </a:lnSpc>
              <a:spcBef>
                <a:spcPts val="0"/>
              </a:spcBef>
              <a:spcAft>
                <a:spcPts val="0"/>
              </a:spcAft>
              <a:buSzPts val="1400"/>
              <a:buFont typeface="Arial" panose="020B0604020202020204" pitchFamily="34" charset="0"/>
              <a:buChar char="•"/>
            </a:pPr>
            <a:endParaRPr lang="en-US">
              <a:solidFill>
                <a:schemeClr val="bg1"/>
              </a:solidFill>
              <a:latin typeface="Times New Roman"/>
              <a:ea typeface="Times New Roman"/>
              <a:cs typeface="Times New Roman"/>
              <a:sym typeface="Times New Roman"/>
            </a:endParaRPr>
          </a:p>
        </p:txBody>
      </p:sp>
      <p:grpSp>
        <p:nvGrpSpPr>
          <p:cNvPr id="178" name="Google Shape;178;p10"/>
          <p:cNvGrpSpPr/>
          <p:nvPr/>
        </p:nvGrpSpPr>
        <p:grpSpPr>
          <a:xfrm>
            <a:off x="647754" y="404587"/>
            <a:ext cx="543605" cy="529245"/>
            <a:chOff x="2497275" y="2744159"/>
            <a:chExt cx="370930" cy="370550"/>
          </a:xfrm>
          <a:solidFill>
            <a:schemeClr val="tx2">
              <a:lumMod val="75000"/>
            </a:schemeClr>
          </a:solidFill>
        </p:grpSpPr>
        <p:sp>
          <p:nvSpPr>
            <p:cNvPr id="179" name="Google Shape;179;p10"/>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0"/>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0"/>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0"/>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0"/>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0"/>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2" name="Table 2">
            <a:extLst>
              <a:ext uri="{FF2B5EF4-FFF2-40B4-BE49-F238E27FC236}">
                <a16:creationId xmlns:a16="http://schemas.microsoft.com/office/drawing/2014/main" id="{1E906194-E82F-6FC1-5C56-2B4C52B4A8F4}"/>
              </a:ext>
            </a:extLst>
          </p:cNvPr>
          <p:cNvGraphicFramePr>
            <a:graphicFrameLocks noGrp="1"/>
          </p:cNvGraphicFramePr>
          <p:nvPr>
            <p:extLst>
              <p:ext uri="{D42A27DB-BD31-4B8C-83A1-F6EECF244321}">
                <p14:modId xmlns:p14="http://schemas.microsoft.com/office/powerpoint/2010/main" val="1559387479"/>
              </p:ext>
            </p:extLst>
          </p:nvPr>
        </p:nvGraphicFramePr>
        <p:xfrm>
          <a:off x="989228" y="2967784"/>
          <a:ext cx="7430076" cy="1819930"/>
        </p:xfrm>
        <a:graphic>
          <a:graphicData uri="http://schemas.openxmlformats.org/drawingml/2006/table">
            <a:tbl>
              <a:tblPr firstRow="1" bandRow="1">
                <a:tableStyleId>{C1B660FE-763F-48C3-90C1-4B66F598B14B}</a:tableStyleId>
              </a:tblPr>
              <a:tblGrid>
                <a:gridCol w="2476692">
                  <a:extLst>
                    <a:ext uri="{9D8B030D-6E8A-4147-A177-3AD203B41FA5}">
                      <a16:colId xmlns:a16="http://schemas.microsoft.com/office/drawing/2014/main" val="4184227931"/>
                    </a:ext>
                  </a:extLst>
                </a:gridCol>
                <a:gridCol w="2476692">
                  <a:extLst>
                    <a:ext uri="{9D8B030D-6E8A-4147-A177-3AD203B41FA5}">
                      <a16:colId xmlns:a16="http://schemas.microsoft.com/office/drawing/2014/main" val="2291355911"/>
                    </a:ext>
                  </a:extLst>
                </a:gridCol>
                <a:gridCol w="2476692">
                  <a:extLst>
                    <a:ext uri="{9D8B030D-6E8A-4147-A177-3AD203B41FA5}">
                      <a16:colId xmlns:a16="http://schemas.microsoft.com/office/drawing/2014/main" val="2873932305"/>
                    </a:ext>
                  </a:extLst>
                </a:gridCol>
              </a:tblGrid>
              <a:tr h="280399">
                <a:tc>
                  <a:txBody>
                    <a:bodyPr/>
                    <a:lstStyle/>
                    <a:p>
                      <a:r>
                        <a:rPr lang="en-US" b="1">
                          <a:solidFill>
                            <a:srgbClr val="FFFF00"/>
                          </a:solidFill>
                          <a:latin typeface="Times New Roman"/>
                          <a:cs typeface="Times New Roman"/>
                        </a:rPr>
                        <a:t>Experiment </a:t>
                      </a:r>
                    </a:p>
                  </a:txBody>
                  <a:tcPr/>
                </a:tc>
                <a:tc>
                  <a:txBody>
                    <a:bodyPr/>
                    <a:lstStyle/>
                    <a:p>
                      <a:r>
                        <a:rPr lang="en-US" b="1">
                          <a:solidFill>
                            <a:srgbClr val="FFFF00"/>
                          </a:solidFill>
                          <a:latin typeface="Times New Roman"/>
                          <a:cs typeface="Times New Roman"/>
                        </a:rPr>
                        <a:t>Used Protocol</a:t>
                      </a:r>
                    </a:p>
                  </a:txBody>
                  <a:tcPr/>
                </a:tc>
                <a:tc>
                  <a:txBody>
                    <a:bodyPr/>
                    <a:lstStyle/>
                    <a:p>
                      <a:r>
                        <a:rPr lang="en-US" b="1">
                          <a:solidFill>
                            <a:srgbClr val="FFFF00"/>
                          </a:solidFill>
                          <a:latin typeface="Times New Roman"/>
                          <a:cs typeface="Times New Roman"/>
                        </a:rPr>
                        <a:t>Conducted / To be conducted</a:t>
                      </a:r>
                    </a:p>
                  </a:txBody>
                  <a:tcPr/>
                </a:tc>
                <a:extLst>
                  <a:ext uri="{0D108BD9-81ED-4DB2-BD59-A6C34878D82A}">
                    <a16:rowId xmlns:a16="http://schemas.microsoft.com/office/drawing/2014/main" val="544473583"/>
                  </a:ext>
                </a:extLst>
              </a:tr>
              <a:tr h="390220">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solidFill>
                            <a:schemeClr val="bg1"/>
                          </a:solidFill>
                          <a:latin typeface="Times New Roman"/>
                          <a:ea typeface="Times New Roman"/>
                          <a:cs typeface="Times New Roman"/>
                          <a:sym typeface="Times New Roman"/>
                        </a:rPr>
                        <a:t>Two different users are in the same local area network.</a:t>
                      </a:r>
                    </a:p>
                  </a:txBody>
                  <a:tcPr/>
                </a:tc>
                <a:tc>
                  <a:txBody>
                    <a:bodyPr/>
                    <a:lstStyle/>
                    <a:p>
                      <a:r>
                        <a:rPr lang="en-US">
                          <a:solidFill>
                            <a:schemeClr val="bg1"/>
                          </a:solidFill>
                          <a:latin typeface="Times New Roman"/>
                          <a:cs typeface="Times New Roman"/>
                        </a:rPr>
                        <a:t>MQTT</a:t>
                      </a:r>
                    </a:p>
                  </a:txBody>
                  <a:tcPr/>
                </a:tc>
                <a:tc>
                  <a:txBody>
                    <a:bodyPr/>
                    <a:lstStyle/>
                    <a:p>
                      <a:r>
                        <a:rPr lang="en-US">
                          <a:solidFill>
                            <a:schemeClr val="bg1"/>
                          </a:solidFill>
                          <a:latin typeface="Times New Roman"/>
                          <a:cs typeface="Times New Roman"/>
                        </a:rPr>
                        <a:t>Conducted</a:t>
                      </a:r>
                    </a:p>
                  </a:txBody>
                  <a:tcPr/>
                </a:tc>
                <a:extLst>
                  <a:ext uri="{0D108BD9-81ED-4DB2-BD59-A6C34878D82A}">
                    <a16:rowId xmlns:a16="http://schemas.microsoft.com/office/drawing/2014/main" val="2934721988"/>
                  </a:ext>
                </a:extLst>
              </a:tr>
              <a:tr h="280399">
                <a:tc vMerge="1">
                  <a:txBody>
                    <a:bodyPr/>
                    <a:lstStyle/>
                    <a:p>
                      <a:endParaRPr lang="en-US"/>
                    </a:p>
                  </a:txBody>
                  <a:tcPr/>
                </a:tc>
                <a:tc>
                  <a:txBody>
                    <a:bodyPr/>
                    <a:lstStyle/>
                    <a:p>
                      <a:r>
                        <a:rPr lang="en-US">
                          <a:solidFill>
                            <a:schemeClr val="bg1"/>
                          </a:solidFill>
                          <a:latin typeface="Times New Roman"/>
                          <a:cs typeface="Times New Roman"/>
                        </a:rPr>
                        <a:t>UDP</a:t>
                      </a:r>
                    </a:p>
                  </a:txBody>
                  <a:tcPr/>
                </a:tc>
                <a:tc>
                  <a:txBody>
                    <a:bodyPr/>
                    <a:lstStyle/>
                    <a:p>
                      <a:r>
                        <a:rPr lang="en-US">
                          <a:solidFill>
                            <a:schemeClr val="bg1"/>
                          </a:solidFill>
                          <a:latin typeface="Times New Roman"/>
                          <a:cs typeface="Times New Roman"/>
                        </a:rPr>
                        <a:t>To be conducted</a:t>
                      </a:r>
                    </a:p>
                  </a:txBody>
                  <a:tcPr/>
                </a:tc>
                <a:extLst>
                  <a:ext uri="{0D108BD9-81ED-4DB2-BD59-A6C34878D82A}">
                    <a16:rowId xmlns:a16="http://schemas.microsoft.com/office/drawing/2014/main" val="4199295820"/>
                  </a:ext>
                </a:extLst>
              </a:tr>
              <a:tr h="404374">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solidFill>
                            <a:schemeClr val="bg1"/>
                          </a:solidFill>
                          <a:latin typeface="Times New Roman"/>
                          <a:ea typeface="Times New Roman"/>
                          <a:cs typeface="Times New Roman"/>
                          <a:sym typeface="Times New Roman"/>
                        </a:rPr>
                        <a:t>Two different users are in two different local area networks.</a:t>
                      </a:r>
                    </a:p>
                  </a:txBody>
                  <a:tcPr/>
                </a:tc>
                <a:tc>
                  <a:txBody>
                    <a:bodyPr/>
                    <a:lstStyle/>
                    <a:p>
                      <a:r>
                        <a:rPr lang="en-US">
                          <a:solidFill>
                            <a:schemeClr val="bg1"/>
                          </a:solidFill>
                          <a:latin typeface="Times New Roman"/>
                          <a:cs typeface="Times New Roman"/>
                        </a:rPr>
                        <a:t>MQTT</a:t>
                      </a:r>
                    </a:p>
                  </a:txBody>
                  <a:tcPr/>
                </a:tc>
                <a:tc>
                  <a:txBody>
                    <a:bodyPr/>
                    <a:lstStyle/>
                    <a:p>
                      <a:r>
                        <a:rPr lang="en-US">
                          <a:solidFill>
                            <a:schemeClr val="bg1"/>
                          </a:solidFill>
                          <a:latin typeface="Times New Roman"/>
                          <a:cs typeface="Times New Roman"/>
                        </a:rPr>
                        <a:t>To be conducted</a:t>
                      </a:r>
                    </a:p>
                  </a:txBody>
                  <a:tcPr/>
                </a:tc>
                <a:extLst>
                  <a:ext uri="{0D108BD9-81ED-4DB2-BD59-A6C34878D82A}">
                    <a16:rowId xmlns:a16="http://schemas.microsoft.com/office/drawing/2014/main" val="1491016736"/>
                  </a:ext>
                </a:extLst>
              </a:tr>
              <a:tr h="415736">
                <a:tc vMerge="1">
                  <a:txBody>
                    <a:bodyPr/>
                    <a:lstStyle/>
                    <a:p>
                      <a:endParaRPr lang="en-US">
                        <a:latin typeface="Times New Roman" panose="02020603050405020304" pitchFamily="18" charset="0"/>
                        <a:cs typeface="Times New Roman" panose="02020603050405020304" pitchFamily="18" charset="0"/>
                      </a:endParaRPr>
                    </a:p>
                  </a:txBody>
                  <a:tcPr/>
                </a:tc>
                <a:tc>
                  <a:txBody>
                    <a:bodyPr/>
                    <a:lstStyle/>
                    <a:p>
                      <a:r>
                        <a:rPr lang="en-US">
                          <a:solidFill>
                            <a:schemeClr val="bg1"/>
                          </a:solidFill>
                          <a:latin typeface="Times New Roman"/>
                          <a:cs typeface="Times New Roman"/>
                        </a:rPr>
                        <a:t>UDP</a:t>
                      </a:r>
                    </a:p>
                  </a:txBody>
                  <a:tcPr/>
                </a:tc>
                <a:tc>
                  <a:txBody>
                    <a:bodyPr/>
                    <a:lstStyle/>
                    <a:p>
                      <a:r>
                        <a:rPr lang="en-US">
                          <a:solidFill>
                            <a:schemeClr val="bg1"/>
                          </a:solidFill>
                          <a:latin typeface="Times New Roman"/>
                          <a:cs typeface="Times New Roman"/>
                        </a:rPr>
                        <a:t>Conducted</a:t>
                      </a:r>
                    </a:p>
                  </a:txBody>
                  <a:tcPr/>
                </a:tc>
                <a:extLst>
                  <a:ext uri="{0D108BD9-81ED-4DB2-BD59-A6C34878D82A}">
                    <a16:rowId xmlns:a16="http://schemas.microsoft.com/office/drawing/2014/main" val="3124150354"/>
                  </a:ext>
                </a:extLst>
              </a:tr>
            </a:tbl>
          </a:graphicData>
        </a:graphic>
      </p:graphicFrame>
    </p:spTree>
    <p:extLst>
      <p:ext uri="{BB962C8B-B14F-4D97-AF65-F5344CB8AC3E}">
        <p14:creationId xmlns:p14="http://schemas.microsoft.com/office/powerpoint/2010/main" val="3453268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11CBE51F-0328-3BEF-07F3-97B29DAF6A1B}"/>
              </a:ext>
            </a:extLst>
          </p:cNvPr>
          <p:cNvSpPr>
            <a:spLocks noGrp="1"/>
          </p:cNvSpPr>
          <p:nvPr>
            <p:ph type="body" idx="1"/>
          </p:nvPr>
        </p:nvSpPr>
        <p:spPr>
          <a:xfrm>
            <a:off x="312463" y="90311"/>
            <a:ext cx="8639626" cy="4809067"/>
          </a:xfrm>
        </p:spPr>
        <p:txBody>
          <a:bodyPr/>
          <a:lstStyle/>
          <a:p>
            <a:pPr marL="203200" indent="0" algn="ctr">
              <a:buSzPts val="1400"/>
              <a:buNone/>
            </a:pPr>
            <a:r>
              <a:rPr lang="en-US" sz="1800" b="1">
                <a:solidFill>
                  <a:schemeClr val="bg1"/>
                </a:solidFill>
                <a:latin typeface="Times New Roman"/>
                <a:ea typeface="Times New Roman"/>
                <a:cs typeface="Times New Roman"/>
                <a:sym typeface="Times New Roman"/>
              </a:rPr>
              <a:t>Two different users are in two different local area networks.</a:t>
            </a:r>
          </a:p>
          <a:p>
            <a:pPr marL="203200" indent="0">
              <a:buSzPts val="1400"/>
              <a:buNone/>
            </a:pPr>
            <a:r>
              <a:rPr lang="en-US">
                <a:solidFill>
                  <a:schemeClr val="bg1"/>
                </a:solidFill>
                <a:latin typeface="Times New Roman"/>
                <a:ea typeface="Times New Roman"/>
                <a:cs typeface="Times New Roman"/>
                <a:sym typeface="Times New Roman"/>
              </a:rPr>
              <a:t>      			Used Protocols : MQTT</a:t>
            </a:r>
          </a:p>
          <a:p>
            <a:pPr marL="203200" indent="0">
              <a:buSzPts val="1400"/>
              <a:buNone/>
            </a:pPr>
            <a:endParaRPr lang="en-US">
              <a:solidFill>
                <a:schemeClr val="bg1"/>
              </a:solidFill>
              <a:latin typeface="Times New Roman"/>
              <a:ea typeface="Times New Roman"/>
              <a:cs typeface="Times New Roman"/>
              <a:sym typeface="Times New Roman"/>
            </a:endParaRPr>
          </a:p>
          <a:p>
            <a:pPr marL="203200" indent="0">
              <a:buSzPts val="1400"/>
              <a:buNone/>
            </a:pPr>
            <a:endParaRPr lang="en-US">
              <a:solidFill>
                <a:schemeClr val="bg1"/>
              </a:solidFill>
              <a:latin typeface="Times New Roman"/>
              <a:ea typeface="Times New Roman"/>
              <a:cs typeface="Times New Roman"/>
              <a:sym typeface="Times New Roman"/>
            </a:endParaRPr>
          </a:p>
          <a:p>
            <a:pPr marL="203200" indent="0">
              <a:buSzPts val="1400"/>
              <a:buNone/>
            </a:pPr>
            <a:endParaRPr lang="en-US">
              <a:solidFill>
                <a:schemeClr val="bg1"/>
              </a:solidFill>
              <a:latin typeface="Times New Roman"/>
              <a:ea typeface="Times New Roman"/>
              <a:cs typeface="Times New Roman"/>
              <a:sym typeface="Times New Roman"/>
            </a:endParaRPr>
          </a:p>
        </p:txBody>
      </p:sp>
      <p:graphicFrame>
        <p:nvGraphicFramePr>
          <p:cNvPr id="10" name="Table 10">
            <a:extLst>
              <a:ext uri="{FF2B5EF4-FFF2-40B4-BE49-F238E27FC236}">
                <a16:creationId xmlns:a16="http://schemas.microsoft.com/office/drawing/2014/main" id="{87AC57F9-231E-B965-9BF4-8D4013A84DCF}"/>
              </a:ext>
            </a:extLst>
          </p:cNvPr>
          <p:cNvGraphicFramePr>
            <a:graphicFrameLocks noGrp="1"/>
          </p:cNvGraphicFramePr>
          <p:nvPr>
            <p:extLst>
              <p:ext uri="{D42A27DB-BD31-4B8C-83A1-F6EECF244321}">
                <p14:modId xmlns:p14="http://schemas.microsoft.com/office/powerpoint/2010/main" val="282205523"/>
              </p:ext>
            </p:extLst>
          </p:nvPr>
        </p:nvGraphicFramePr>
        <p:xfrm>
          <a:off x="312463" y="770513"/>
          <a:ext cx="8436426" cy="4282676"/>
        </p:xfrm>
        <a:graphic>
          <a:graphicData uri="http://schemas.openxmlformats.org/drawingml/2006/table">
            <a:tbl>
              <a:tblPr firstRow="1" bandRow="1">
                <a:tableStyleId>{C1B660FE-763F-48C3-90C1-4B66F598B14B}</a:tableStyleId>
              </a:tblPr>
              <a:tblGrid>
                <a:gridCol w="2442175">
                  <a:extLst>
                    <a:ext uri="{9D8B030D-6E8A-4147-A177-3AD203B41FA5}">
                      <a16:colId xmlns:a16="http://schemas.microsoft.com/office/drawing/2014/main" val="2475530649"/>
                    </a:ext>
                  </a:extLst>
                </a:gridCol>
                <a:gridCol w="3182109">
                  <a:extLst>
                    <a:ext uri="{9D8B030D-6E8A-4147-A177-3AD203B41FA5}">
                      <a16:colId xmlns:a16="http://schemas.microsoft.com/office/drawing/2014/main" val="1003707311"/>
                    </a:ext>
                  </a:extLst>
                </a:gridCol>
                <a:gridCol w="2812142">
                  <a:extLst>
                    <a:ext uri="{9D8B030D-6E8A-4147-A177-3AD203B41FA5}">
                      <a16:colId xmlns:a16="http://schemas.microsoft.com/office/drawing/2014/main" val="2922853387"/>
                    </a:ext>
                  </a:extLst>
                </a:gridCol>
              </a:tblGrid>
              <a:tr h="528599">
                <a:tc>
                  <a:txBody>
                    <a:bodyPr/>
                    <a:lstStyle/>
                    <a:p>
                      <a:r>
                        <a:rPr lang="en-US" sz="1400" b="1" i="0" u="none" strike="noStrike" cap="none">
                          <a:solidFill>
                            <a:srgbClr val="FFFF00"/>
                          </a:solidFill>
                          <a:effectLst/>
                          <a:latin typeface="Times New Roman"/>
                          <a:ea typeface="Arial"/>
                          <a:cs typeface="Times New Roman"/>
                          <a:sym typeface="Arial"/>
                        </a:rPr>
                        <a:t>Service provider, Used network device and results</a:t>
                      </a:r>
                      <a:endParaRPr lang="en-US" b="1">
                        <a:solidFill>
                          <a:srgbClr val="FFFF00"/>
                        </a:solidFill>
                        <a:latin typeface="Times New Roman"/>
                        <a:cs typeface="Times New Roman"/>
                      </a:endParaRPr>
                    </a:p>
                  </a:txBody>
                  <a:tcPr/>
                </a:tc>
                <a:tc>
                  <a:txBody>
                    <a:bodyPr/>
                    <a:lstStyle/>
                    <a:p>
                      <a:pPr algn="ctr"/>
                      <a:r>
                        <a:rPr lang="en-US" b="1">
                          <a:solidFill>
                            <a:srgbClr val="FFFF00"/>
                          </a:solidFill>
                          <a:latin typeface="Times New Roman"/>
                          <a:cs typeface="Times New Roman"/>
                        </a:rPr>
                        <a:t>Sample experiment</a:t>
                      </a:r>
                    </a:p>
                  </a:txBody>
                  <a:tcPr/>
                </a:tc>
                <a:tc>
                  <a:txBody>
                    <a:bodyPr/>
                    <a:lstStyle/>
                    <a:p>
                      <a:pPr algn="ctr"/>
                      <a:r>
                        <a:rPr lang="en-US" b="1">
                          <a:solidFill>
                            <a:srgbClr val="FFFF00"/>
                          </a:solidFill>
                          <a:latin typeface="Times New Roman"/>
                          <a:cs typeface="Times New Roman"/>
                        </a:rPr>
                        <a:t>Result representation</a:t>
                      </a:r>
                    </a:p>
                  </a:txBody>
                  <a:tcPr/>
                </a:tc>
                <a:extLst>
                  <a:ext uri="{0D108BD9-81ED-4DB2-BD59-A6C34878D82A}">
                    <a16:rowId xmlns:a16="http://schemas.microsoft.com/office/drawing/2014/main" val="2001087188"/>
                  </a:ext>
                </a:extLst>
              </a:tr>
              <a:tr h="1735723">
                <a:tc>
                  <a:txBody>
                    <a:bodyPr/>
                    <a:lstStyle/>
                    <a:p>
                      <a:r>
                        <a:rPr lang="en-US">
                          <a:solidFill>
                            <a:schemeClr val="bg1"/>
                          </a:solidFill>
                          <a:latin typeface="Times New Roman"/>
                          <a:cs typeface="Times New Roman"/>
                        </a:rPr>
                        <a:t>Service provider – Dialog</a:t>
                      </a:r>
                    </a:p>
                    <a:p>
                      <a:r>
                        <a:rPr lang="en-US">
                          <a:solidFill>
                            <a:schemeClr val="bg1"/>
                          </a:solidFill>
                          <a:latin typeface="Times New Roman"/>
                          <a:cs typeface="Times New Roman"/>
                        </a:rPr>
                        <a:t>Network  Type -  4G</a:t>
                      </a:r>
                    </a:p>
                    <a:p>
                      <a:r>
                        <a:rPr lang="en-US">
                          <a:solidFill>
                            <a:schemeClr val="bg1"/>
                          </a:solidFill>
                          <a:latin typeface="Times New Roman"/>
                          <a:cs typeface="Times New Roman"/>
                        </a:rPr>
                        <a:t>Mean delay –  597.9 ms</a:t>
                      </a:r>
                    </a:p>
                    <a:p>
                      <a:r>
                        <a:rPr lang="en-US">
                          <a:solidFill>
                            <a:schemeClr val="bg1"/>
                          </a:solidFill>
                          <a:latin typeface="Times New Roman"/>
                          <a:cs typeface="Times New Roman"/>
                        </a:rPr>
                        <a:t>Standard deviation -  478 ms</a:t>
                      </a:r>
                    </a:p>
                    <a:p>
                      <a:endParaRPr lang="en-US"/>
                    </a:p>
                  </a:txBody>
                  <a:tcPr/>
                </a:tc>
                <a:tc>
                  <a:txBody>
                    <a:bodyPr/>
                    <a:lstStyle/>
                    <a:p>
                      <a:endParaRPr lang="en-US"/>
                    </a:p>
                    <a:p>
                      <a:endParaRPr lang="en-US"/>
                    </a:p>
                    <a:p>
                      <a:endParaRPr lang="en-US"/>
                    </a:p>
                  </a:txBody>
                  <a:tcPr/>
                </a:tc>
                <a:tc>
                  <a:txBody>
                    <a:bodyPr/>
                    <a:lstStyle/>
                    <a:p>
                      <a:endParaRPr lang="en-US"/>
                    </a:p>
                  </a:txBody>
                  <a:tcPr/>
                </a:tc>
                <a:extLst>
                  <a:ext uri="{0D108BD9-81ED-4DB2-BD59-A6C34878D82A}">
                    <a16:rowId xmlns:a16="http://schemas.microsoft.com/office/drawing/2014/main" val="3406688651"/>
                  </a:ext>
                </a:extLst>
              </a:tr>
              <a:tr h="2018354">
                <a:tc>
                  <a:txBody>
                    <a:bodyPr/>
                    <a:lstStyle/>
                    <a:p>
                      <a:r>
                        <a:rPr lang="en-US">
                          <a:solidFill>
                            <a:schemeClr val="bg1"/>
                          </a:solidFill>
                          <a:latin typeface="Times New Roman"/>
                          <a:cs typeface="Times New Roman"/>
                        </a:rPr>
                        <a:t>Service provider – Dialog</a:t>
                      </a:r>
                    </a:p>
                    <a:p>
                      <a:r>
                        <a:rPr lang="en-US">
                          <a:solidFill>
                            <a:schemeClr val="bg1"/>
                          </a:solidFill>
                          <a:latin typeface="Times New Roman"/>
                          <a:cs typeface="Times New Roman"/>
                        </a:rPr>
                        <a:t>Network  Type -  5G</a:t>
                      </a:r>
                    </a:p>
                    <a:p>
                      <a:r>
                        <a:rPr lang="en-US">
                          <a:solidFill>
                            <a:schemeClr val="bg1"/>
                          </a:solidFill>
                          <a:latin typeface="Times New Roman"/>
                          <a:cs typeface="Times New Roman"/>
                        </a:rPr>
                        <a:t>Mean delay –  131.9 ms</a:t>
                      </a:r>
                    </a:p>
                    <a:p>
                      <a:r>
                        <a:rPr lang="en-US">
                          <a:solidFill>
                            <a:schemeClr val="bg1"/>
                          </a:solidFill>
                          <a:latin typeface="Times New Roman"/>
                          <a:cs typeface="Times New Roman"/>
                        </a:rPr>
                        <a:t>Standard deviation -  20.2 ms</a:t>
                      </a:r>
                    </a:p>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36542083"/>
                  </a:ext>
                </a:extLst>
              </a:tr>
            </a:tbl>
          </a:graphicData>
        </a:graphic>
      </p:graphicFrame>
      <p:pic>
        <p:nvPicPr>
          <p:cNvPr id="3" name="Picture 2" descr="Chart, line chart&#10;&#10;Description automatically generated">
            <a:extLst>
              <a:ext uri="{FF2B5EF4-FFF2-40B4-BE49-F238E27FC236}">
                <a16:creationId xmlns:a16="http://schemas.microsoft.com/office/drawing/2014/main" id="{1FB4AFC8-6002-788D-4223-84D828B89131}"/>
              </a:ext>
            </a:extLst>
          </p:cNvPr>
          <p:cNvPicPr>
            <a:picLocks noChangeAspect="1"/>
          </p:cNvPicPr>
          <p:nvPr/>
        </p:nvPicPr>
        <p:blipFill>
          <a:blip r:embed="rId2"/>
          <a:stretch>
            <a:fillRect/>
          </a:stretch>
        </p:blipFill>
        <p:spPr>
          <a:xfrm>
            <a:off x="3241547" y="1320763"/>
            <a:ext cx="2244854" cy="1683641"/>
          </a:xfrm>
          <a:prstGeom prst="rect">
            <a:avLst/>
          </a:prstGeom>
        </p:spPr>
      </p:pic>
      <p:pic>
        <p:nvPicPr>
          <p:cNvPr id="5" name="Picture 4" descr="Chart, line chart&#10;&#10;Description automatically generated">
            <a:extLst>
              <a:ext uri="{FF2B5EF4-FFF2-40B4-BE49-F238E27FC236}">
                <a16:creationId xmlns:a16="http://schemas.microsoft.com/office/drawing/2014/main" id="{455B6A53-3033-3338-45D0-BAB793030EE9}"/>
              </a:ext>
            </a:extLst>
          </p:cNvPr>
          <p:cNvPicPr>
            <a:picLocks noChangeAspect="1"/>
          </p:cNvPicPr>
          <p:nvPr/>
        </p:nvPicPr>
        <p:blipFill>
          <a:blip r:embed="rId3"/>
          <a:stretch>
            <a:fillRect/>
          </a:stretch>
        </p:blipFill>
        <p:spPr>
          <a:xfrm>
            <a:off x="3241546" y="3106672"/>
            <a:ext cx="2461421" cy="1846066"/>
          </a:xfrm>
          <a:prstGeom prst="rect">
            <a:avLst/>
          </a:prstGeom>
        </p:spPr>
      </p:pic>
      <p:pic>
        <p:nvPicPr>
          <p:cNvPr id="7" name="Picture 6" descr="Chart, histogram&#10;&#10;Description automatically generated">
            <a:extLst>
              <a:ext uri="{FF2B5EF4-FFF2-40B4-BE49-F238E27FC236}">
                <a16:creationId xmlns:a16="http://schemas.microsoft.com/office/drawing/2014/main" id="{44417568-568E-A142-8D96-474FA9C3BA4F}"/>
              </a:ext>
            </a:extLst>
          </p:cNvPr>
          <p:cNvPicPr>
            <a:picLocks noChangeAspect="1"/>
          </p:cNvPicPr>
          <p:nvPr/>
        </p:nvPicPr>
        <p:blipFill>
          <a:blip r:embed="rId4"/>
          <a:stretch>
            <a:fillRect/>
          </a:stretch>
        </p:blipFill>
        <p:spPr>
          <a:xfrm>
            <a:off x="6228041" y="1308782"/>
            <a:ext cx="2244854" cy="1683641"/>
          </a:xfrm>
          <a:prstGeom prst="rect">
            <a:avLst/>
          </a:prstGeom>
        </p:spPr>
      </p:pic>
      <p:pic>
        <p:nvPicPr>
          <p:cNvPr id="11" name="Picture 10" descr="Chart&#10;&#10;Description automatically generated">
            <a:extLst>
              <a:ext uri="{FF2B5EF4-FFF2-40B4-BE49-F238E27FC236}">
                <a16:creationId xmlns:a16="http://schemas.microsoft.com/office/drawing/2014/main" id="{06EFBF29-0547-0054-ABEE-64808E4D9905}"/>
              </a:ext>
            </a:extLst>
          </p:cNvPr>
          <p:cNvPicPr>
            <a:picLocks noChangeAspect="1"/>
          </p:cNvPicPr>
          <p:nvPr/>
        </p:nvPicPr>
        <p:blipFill>
          <a:blip r:embed="rId5"/>
          <a:stretch>
            <a:fillRect/>
          </a:stretch>
        </p:blipFill>
        <p:spPr>
          <a:xfrm>
            <a:off x="6096338" y="3053668"/>
            <a:ext cx="2602763" cy="1952073"/>
          </a:xfrm>
          <a:prstGeom prst="rect">
            <a:avLst/>
          </a:prstGeom>
        </p:spPr>
      </p:pic>
      <p:grpSp>
        <p:nvGrpSpPr>
          <p:cNvPr id="2" name="Google Shape;78;p3">
            <a:extLst>
              <a:ext uri="{FF2B5EF4-FFF2-40B4-BE49-F238E27FC236}">
                <a16:creationId xmlns:a16="http://schemas.microsoft.com/office/drawing/2014/main" id="{CD74D436-97BB-4AC3-A682-1F63D91AC9E2}"/>
              </a:ext>
            </a:extLst>
          </p:cNvPr>
          <p:cNvGrpSpPr/>
          <p:nvPr/>
        </p:nvGrpSpPr>
        <p:grpSpPr>
          <a:xfrm>
            <a:off x="1412580" y="115434"/>
            <a:ext cx="315327" cy="314978"/>
            <a:chOff x="5823294" y="2309751"/>
            <a:chExt cx="315327" cy="314978"/>
          </a:xfrm>
        </p:grpSpPr>
        <p:sp>
          <p:nvSpPr>
            <p:cNvPr id="4" name="Google Shape;79;p3">
              <a:extLst>
                <a:ext uri="{FF2B5EF4-FFF2-40B4-BE49-F238E27FC236}">
                  <a16:creationId xmlns:a16="http://schemas.microsoft.com/office/drawing/2014/main" id="{778848C5-9B92-5039-5066-221D3D08CFC6}"/>
                </a:ext>
              </a:extLst>
            </p:cNvPr>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80;p3">
              <a:extLst>
                <a:ext uri="{FF2B5EF4-FFF2-40B4-BE49-F238E27FC236}">
                  <a16:creationId xmlns:a16="http://schemas.microsoft.com/office/drawing/2014/main" id="{A3222F91-1DE5-663A-F0F3-F639D7AE3AF5}"/>
                </a:ext>
              </a:extLst>
            </p:cNvPr>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81;p3">
              <a:extLst>
                <a:ext uri="{FF2B5EF4-FFF2-40B4-BE49-F238E27FC236}">
                  <a16:creationId xmlns:a16="http://schemas.microsoft.com/office/drawing/2014/main" id="{101FB5D6-BE03-849D-EC4E-AB5E602889CD}"/>
                </a:ext>
              </a:extLst>
            </p:cNvPr>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82;p3">
              <a:extLst>
                <a:ext uri="{FF2B5EF4-FFF2-40B4-BE49-F238E27FC236}">
                  <a16:creationId xmlns:a16="http://schemas.microsoft.com/office/drawing/2014/main" id="{4BA4C8C3-56FB-D88A-5C86-2652AC4535B2}"/>
                </a:ext>
              </a:extLst>
            </p:cNvPr>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83;p3">
              <a:extLst>
                <a:ext uri="{FF2B5EF4-FFF2-40B4-BE49-F238E27FC236}">
                  <a16:creationId xmlns:a16="http://schemas.microsoft.com/office/drawing/2014/main" id="{71C70588-F418-61DB-490A-4F99D06D5B1D}"/>
                </a:ext>
              </a:extLst>
            </p:cNvPr>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84;p3">
              <a:extLst>
                <a:ext uri="{FF2B5EF4-FFF2-40B4-BE49-F238E27FC236}">
                  <a16:creationId xmlns:a16="http://schemas.microsoft.com/office/drawing/2014/main" id="{9D0736E3-24AC-B211-71AD-5003825F5553}"/>
                </a:ext>
              </a:extLst>
            </p:cNvPr>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85;p3">
              <a:extLst>
                <a:ext uri="{FF2B5EF4-FFF2-40B4-BE49-F238E27FC236}">
                  <a16:creationId xmlns:a16="http://schemas.microsoft.com/office/drawing/2014/main" id="{1E0E3678-8FD9-1C2C-E8C4-F550BC54F64E}"/>
                </a:ext>
              </a:extLst>
            </p:cNvPr>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86;p3">
              <a:extLst>
                <a:ext uri="{FF2B5EF4-FFF2-40B4-BE49-F238E27FC236}">
                  <a16:creationId xmlns:a16="http://schemas.microsoft.com/office/drawing/2014/main" id="{042B5C02-9182-69DD-2E94-A58DCB0ABC59}"/>
                </a:ext>
              </a:extLst>
            </p:cNvPr>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87;p3">
              <a:extLst>
                <a:ext uri="{FF2B5EF4-FFF2-40B4-BE49-F238E27FC236}">
                  <a16:creationId xmlns:a16="http://schemas.microsoft.com/office/drawing/2014/main" id="{28344FF3-D8AC-14A9-8B5C-ABB6A1234EE0}"/>
                </a:ext>
              </a:extLst>
            </p:cNvPr>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88;p3">
              <a:extLst>
                <a:ext uri="{FF2B5EF4-FFF2-40B4-BE49-F238E27FC236}">
                  <a16:creationId xmlns:a16="http://schemas.microsoft.com/office/drawing/2014/main" id="{B4E9929B-CD28-AF22-778B-7F0024B93806}"/>
                </a:ext>
              </a:extLst>
            </p:cNvPr>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89;p3">
              <a:extLst>
                <a:ext uri="{FF2B5EF4-FFF2-40B4-BE49-F238E27FC236}">
                  <a16:creationId xmlns:a16="http://schemas.microsoft.com/office/drawing/2014/main" id="{6B25376B-B151-E188-2107-6DCA1B290538}"/>
                </a:ext>
              </a:extLst>
            </p:cNvPr>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90;p3">
              <a:extLst>
                <a:ext uri="{FF2B5EF4-FFF2-40B4-BE49-F238E27FC236}">
                  <a16:creationId xmlns:a16="http://schemas.microsoft.com/office/drawing/2014/main" id="{39EF2AEA-87CA-E591-99C4-81424624B4FD}"/>
                </a:ext>
              </a:extLst>
            </p:cNvPr>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91;p3">
              <a:extLst>
                <a:ext uri="{FF2B5EF4-FFF2-40B4-BE49-F238E27FC236}">
                  <a16:creationId xmlns:a16="http://schemas.microsoft.com/office/drawing/2014/main" id="{B38AE21E-50D4-EC40-2D90-193844A7AA13}"/>
                </a:ext>
              </a:extLst>
            </p:cNvPr>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92;p3">
              <a:extLst>
                <a:ext uri="{FF2B5EF4-FFF2-40B4-BE49-F238E27FC236}">
                  <a16:creationId xmlns:a16="http://schemas.microsoft.com/office/drawing/2014/main" id="{4E02696D-B859-EA46-5A36-251539790D5A}"/>
                </a:ext>
              </a:extLst>
            </p:cNvPr>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3;p3">
              <a:extLst>
                <a:ext uri="{FF2B5EF4-FFF2-40B4-BE49-F238E27FC236}">
                  <a16:creationId xmlns:a16="http://schemas.microsoft.com/office/drawing/2014/main" id="{CF8E56B1-76AE-FA3D-07FB-4B983A6682E1}"/>
                </a:ext>
              </a:extLst>
            </p:cNvPr>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4;p3">
              <a:extLst>
                <a:ext uri="{FF2B5EF4-FFF2-40B4-BE49-F238E27FC236}">
                  <a16:creationId xmlns:a16="http://schemas.microsoft.com/office/drawing/2014/main" id="{0F07CD2C-067A-7CB0-F0D9-5D99B4F75F78}"/>
                </a:ext>
              </a:extLst>
            </p:cNvPr>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95;p3">
              <a:extLst>
                <a:ext uri="{FF2B5EF4-FFF2-40B4-BE49-F238E27FC236}">
                  <a16:creationId xmlns:a16="http://schemas.microsoft.com/office/drawing/2014/main" id="{B445437F-7099-2B4E-8222-3B4C34BDD135}"/>
                </a:ext>
              </a:extLst>
            </p:cNvPr>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79185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11CBE51F-0328-3BEF-07F3-97B29DAF6A1B}"/>
              </a:ext>
            </a:extLst>
          </p:cNvPr>
          <p:cNvSpPr>
            <a:spLocks noGrp="1"/>
          </p:cNvSpPr>
          <p:nvPr>
            <p:ph type="body" idx="1"/>
          </p:nvPr>
        </p:nvSpPr>
        <p:spPr>
          <a:xfrm>
            <a:off x="312463" y="90311"/>
            <a:ext cx="8639626" cy="4809067"/>
          </a:xfrm>
        </p:spPr>
        <p:txBody>
          <a:bodyPr/>
          <a:lstStyle/>
          <a:p>
            <a:pPr marL="203200" indent="0" algn="ctr">
              <a:buSzPts val="1400"/>
              <a:buNone/>
            </a:pPr>
            <a:r>
              <a:rPr lang="en-US" sz="1800" b="1">
                <a:solidFill>
                  <a:schemeClr val="bg1"/>
                </a:solidFill>
                <a:latin typeface="Times New Roman"/>
                <a:ea typeface="Times New Roman"/>
                <a:cs typeface="Times New Roman"/>
                <a:sym typeface="Times New Roman"/>
              </a:rPr>
              <a:t>Two different users are in the same local area network.</a:t>
            </a:r>
          </a:p>
          <a:p>
            <a:pPr marL="203200" indent="0">
              <a:buSzPts val="1400"/>
              <a:buNone/>
            </a:pPr>
            <a:r>
              <a:rPr lang="en-US">
                <a:solidFill>
                  <a:schemeClr val="bg1"/>
                </a:solidFill>
                <a:latin typeface="Times New Roman"/>
                <a:ea typeface="Times New Roman"/>
                <a:cs typeface="Times New Roman"/>
                <a:sym typeface="Times New Roman"/>
              </a:rPr>
              <a:t>			Used Protocols : UDP</a:t>
            </a:r>
          </a:p>
          <a:p>
            <a:pPr marL="203200" indent="0">
              <a:buSzPts val="1400"/>
              <a:buNone/>
            </a:pPr>
            <a:endParaRPr lang="en-US">
              <a:solidFill>
                <a:schemeClr val="bg1"/>
              </a:solidFill>
              <a:latin typeface="Times New Roman"/>
              <a:ea typeface="Times New Roman"/>
              <a:cs typeface="Times New Roman"/>
              <a:sym typeface="Times New Roman"/>
            </a:endParaRPr>
          </a:p>
          <a:p>
            <a:pPr marL="203200" indent="0">
              <a:buSzPts val="1400"/>
              <a:buNone/>
            </a:pPr>
            <a:endParaRPr lang="en-US">
              <a:solidFill>
                <a:schemeClr val="bg1"/>
              </a:solidFill>
              <a:latin typeface="Times New Roman"/>
              <a:ea typeface="Times New Roman"/>
              <a:cs typeface="Times New Roman"/>
              <a:sym typeface="Times New Roman"/>
            </a:endParaRPr>
          </a:p>
          <a:p>
            <a:pPr marL="203200" indent="0">
              <a:buSzPts val="1400"/>
              <a:buNone/>
            </a:pPr>
            <a:endParaRPr lang="en-US">
              <a:solidFill>
                <a:schemeClr val="bg1"/>
              </a:solidFill>
              <a:latin typeface="Times New Roman"/>
              <a:ea typeface="Times New Roman"/>
              <a:cs typeface="Times New Roman"/>
              <a:sym typeface="Times New Roman"/>
            </a:endParaRPr>
          </a:p>
        </p:txBody>
      </p:sp>
      <p:graphicFrame>
        <p:nvGraphicFramePr>
          <p:cNvPr id="10" name="Table 10">
            <a:extLst>
              <a:ext uri="{FF2B5EF4-FFF2-40B4-BE49-F238E27FC236}">
                <a16:creationId xmlns:a16="http://schemas.microsoft.com/office/drawing/2014/main" id="{87AC57F9-231E-B965-9BF4-8D4013A84DCF}"/>
              </a:ext>
            </a:extLst>
          </p:cNvPr>
          <p:cNvGraphicFramePr>
            <a:graphicFrameLocks noGrp="1"/>
          </p:cNvGraphicFramePr>
          <p:nvPr>
            <p:extLst>
              <p:ext uri="{D42A27DB-BD31-4B8C-83A1-F6EECF244321}">
                <p14:modId xmlns:p14="http://schemas.microsoft.com/office/powerpoint/2010/main" val="3719048120"/>
              </p:ext>
            </p:extLst>
          </p:nvPr>
        </p:nvGraphicFramePr>
        <p:xfrm>
          <a:off x="312463" y="770513"/>
          <a:ext cx="8673493" cy="3993398"/>
        </p:xfrm>
        <a:graphic>
          <a:graphicData uri="http://schemas.openxmlformats.org/drawingml/2006/table">
            <a:tbl>
              <a:tblPr firstRow="1" bandRow="1">
                <a:tableStyleId>{C1B660FE-763F-48C3-90C1-4B66F598B14B}</a:tableStyleId>
              </a:tblPr>
              <a:tblGrid>
                <a:gridCol w="2430737">
                  <a:extLst>
                    <a:ext uri="{9D8B030D-6E8A-4147-A177-3AD203B41FA5}">
                      <a16:colId xmlns:a16="http://schemas.microsoft.com/office/drawing/2014/main" val="2475530649"/>
                    </a:ext>
                  </a:extLst>
                </a:gridCol>
                <a:gridCol w="3167206">
                  <a:extLst>
                    <a:ext uri="{9D8B030D-6E8A-4147-A177-3AD203B41FA5}">
                      <a16:colId xmlns:a16="http://schemas.microsoft.com/office/drawing/2014/main" val="1003707311"/>
                    </a:ext>
                  </a:extLst>
                </a:gridCol>
                <a:gridCol w="3075550">
                  <a:extLst>
                    <a:ext uri="{9D8B030D-6E8A-4147-A177-3AD203B41FA5}">
                      <a16:colId xmlns:a16="http://schemas.microsoft.com/office/drawing/2014/main" val="2922853387"/>
                    </a:ext>
                  </a:extLst>
                </a:gridCol>
              </a:tblGrid>
              <a:tr h="731007">
                <a:tc>
                  <a:txBody>
                    <a:bodyPr/>
                    <a:lstStyle/>
                    <a:p>
                      <a:pPr algn="ctr"/>
                      <a:r>
                        <a:rPr lang="en-US" sz="1400" b="1" i="0" u="none" strike="noStrike" cap="none">
                          <a:solidFill>
                            <a:srgbClr val="FFFF00"/>
                          </a:solidFill>
                          <a:effectLst/>
                          <a:latin typeface="Times New Roman"/>
                          <a:ea typeface="Arial"/>
                          <a:cs typeface="Times New Roman"/>
                          <a:sym typeface="Arial"/>
                        </a:rPr>
                        <a:t>Service provider, Used network device and results</a:t>
                      </a:r>
                      <a:endParaRPr lang="en-US" b="1">
                        <a:solidFill>
                          <a:srgbClr val="FFFF00"/>
                        </a:solidFill>
                        <a:latin typeface="Times New Roman"/>
                        <a:cs typeface="Times New Roman"/>
                      </a:endParaRPr>
                    </a:p>
                  </a:txBody>
                  <a:tcPr/>
                </a:tc>
                <a:tc>
                  <a:txBody>
                    <a:bodyPr/>
                    <a:lstStyle/>
                    <a:p>
                      <a:pPr algn="ctr"/>
                      <a:r>
                        <a:rPr lang="en-US" b="1">
                          <a:solidFill>
                            <a:srgbClr val="FFFF00"/>
                          </a:solidFill>
                          <a:latin typeface="Times New Roman"/>
                          <a:cs typeface="Times New Roman"/>
                        </a:rPr>
                        <a:t>Sample experiment</a:t>
                      </a:r>
                    </a:p>
                  </a:txBody>
                  <a:tcPr/>
                </a:tc>
                <a:tc>
                  <a:txBody>
                    <a:bodyPr/>
                    <a:lstStyle/>
                    <a:p>
                      <a:pPr algn="ctr"/>
                      <a:r>
                        <a:rPr lang="en-US" b="1">
                          <a:solidFill>
                            <a:srgbClr val="FFFF00"/>
                          </a:solidFill>
                          <a:latin typeface="Times New Roman"/>
                          <a:cs typeface="Times New Roman"/>
                        </a:rPr>
                        <a:t>Result representation</a:t>
                      </a:r>
                    </a:p>
                  </a:txBody>
                  <a:tcPr/>
                </a:tc>
                <a:extLst>
                  <a:ext uri="{0D108BD9-81ED-4DB2-BD59-A6C34878D82A}">
                    <a16:rowId xmlns:a16="http://schemas.microsoft.com/office/drawing/2014/main" val="2001087188"/>
                  </a:ext>
                </a:extLst>
              </a:tr>
              <a:tr h="3262391">
                <a:tc>
                  <a:txBody>
                    <a:bodyPr/>
                    <a:lstStyle/>
                    <a:p>
                      <a:endParaRPr lang="en-US">
                        <a:solidFill>
                          <a:schemeClr val="bg1"/>
                        </a:solidFill>
                        <a:latin typeface="Times New Roman" panose="02020603050405020304" pitchFamily="18" charset="0"/>
                        <a:cs typeface="Times New Roman" panose="02020603050405020304" pitchFamily="18" charset="0"/>
                      </a:endParaRPr>
                    </a:p>
                    <a:p>
                      <a:endParaRPr lang="en-US">
                        <a:solidFill>
                          <a:schemeClr val="bg1"/>
                        </a:solidFill>
                        <a:latin typeface="Times New Roman" panose="02020603050405020304" pitchFamily="18" charset="0"/>
                        <a:cs typeface="Times New Roman" panose="02020603050405020304" pitchFamily="18" charset="0"/>
                      </a:endParaRPr>
                    </a:p>
                    <a:p>
                      <a:endParaRPr lang="en-US">
                        <a:solidFill>
                          <a:schemeClr val="bg1"/>
                        </a:solidFill>
                        <a:latin typeface="Times New Roman" panose="02020603050405020304" pitchFamily="18" charset="0"/>
                        <a:cs typeface="Times New Roman" panose="02020603050405020304" pitchFamily="18" charset="0"/>
                      </a:endParaRPr>
                    </a:p>
                    <a:p>
                      <a:endParaRPr lang="en-US">
                        <a:solidFill>
                          <a:schemeClr val="bg1"/>
                        </a:solidFill>
                        <a:latin typeface="Times New Roman" panose="02020603050405020304" pitchFamily="18" charset="0"/>
                        <a:cs typeface="Times New Roman" panose="02020603050405020304" pitchFamily="18" charset="0"/>
                      </a:endParaRPr>
                    </a:p>
                    <a:p>
                      <a:r>
                        <a:rPr lang="en-US">
                          <a:solidFill>
                            <a:schemeClr val="bg1"/>
                          </a:solidFill>
                          <a:latin typeface="Times New Roman"/>
                          <a:cs typeface="Times New Roman"/>
                        </a:rPr>
                        <a:t>Mean delay –  30.0 ms</a:t>
                      </a:r>
                    </a:p>
                    <a:p>
                      <a:r>
                        <a:rPr lang="en-US">
                          <a:solidFill>
                            <a:schemeClr val="bg1"/>
                          </a:solidFill>
                          <a:latin typeface="Times New Roman"/>
                          <a:cs typeface="Times New Roman"/>
                        </a:rPr>
                        <a:t>Standard deviation -  2.5 ms</a:t>
                      </a:r>
                    </a:p>
                    <a:p>
                      <a:endParaRPr lang="en-US"/>
                    </a:p>
                  </a:txBody>
                  <a:tcPr/>
                </a:tc>
                <a:tc>
                  <a:txBody>
                    <a:bodyPr/>
                    <a:lstStyle/>
                    <a:p>
                      <a:endParaRPr lang="en-US"/>
                    </a:p>
                    <a:p>
                      <a:endParaRPr lang="en-US"/>
                    </a:p>
                    <a:p>
                      <a:endParaRPr lang="en-US"/>
                    </a:p>
                  </a:txBody>
                  <a:tcPr/>
                </a:tc>
                <a:tc>
                  <a:txBody>
                    <a:bodyPr/>
                    <a:lstStyle/>
                    <a:p>
                      <a:endParaRPr lang="en-US"/>
                    </a:p>
                  </a:txBody>
                  <a:tcPr/>
                </a:tc>
                <a:extLst>
                  <a:ext uri="{0D108BD9-81ED-4DB2-BD59-A6C34878D82A}">
                    <a16:rowId xmlns:a16="http://schemas.microsoft.com/office/drawing/2014/main" val="3406688651"/>
                  </a:ext>
                </a:extLst>
              </a:tr>
            </a:tbl>
          </a:graphicData>
        </a:graphic>
      </p:graphicFrame>
      <p:pic>
        <p:nvPicPr>
          <p:cNvPr id="7" name="Picture 6" descr="Chart, line chart&#10;&#10;Description automatically generated">
            <a:extLst>
              <a:ext uri="{FF2B5EF4-FFF2-40B4-BE49-F238E27FC236}">
                <a16:creationId xmlns:a16="http://schemas.microsoft.com/office/drawing/2014/main" id="{0CFD439D-2925-6798-4CA8-4406ACE00770}"/>
              </a:ext>
            </a:extLst>
          </p:cNvPr>
          <p:cNvPicPr>
            <a:picLocks noChangeAspect="1"/>
          </p:cNvPicPr>
          <p:nvPr/>
        </p:nvPicPr>
        <p:blipFill>
          <a:blip r:embed="rId2"/>
          <a:stretch>
            <a:fillRect/>
          </a:stretch>
        </p:blipFill>
        <p:spPr>
          <a:xfrm>
            <a:off x="2843463" y="1750168"/>
            <a:ext cx="3025512" cy="2269134"/>
          </a:xfrm>
          <a:prstGeom prst="rect">
            <a:avLst/>
          </a:prstGeom>
        </p:spPr>
      </p:pic>
      <p:pic>
        <p:nvPicPr>
          <p:cNvPr id="9" name="Picture 8" descr="Chart, line chart&#10;&#10;Description automatically generated">
            <a:extLst>
              <a:ext uri="{FF2B5EF4-FFF2-40B4-BE49-F238E27FC236}">
                <a16:creationId xmlns:a16="http://schemas.microsoft.com/office/drawing/2014/main" id="{3D476A74-A611-5506-5ABE-46504C1D11B6}"/>
              </a:ext>
            </a:extLst>
          </p:cNvPr>
          <p:cNvPicPr>
            <a:picLocks noChangeAspect="1"/>
          </p:cNvPicPr>
          <p:nvPr/>
        </p:nvPicPr>
        <p:blipFill>
          <a:blip r:embed="rId2"/>
          <a:stretch>
            <a:fillRect/>
          </a:stretch>
        </p:blipFill>
        <p:spPr>
          <a:xfrm>
            <a:off x="2809596" y="1750168"/>
            <a:ext cx="3025512" cy="2269134"/>
          </a:xfrm>
          <a:prstGeom prst="rect">
            <a:avLst/>
          </a:prstGeom>
        </p:spPr>
      </p:pic>
      <p:pic>
        <p:nvPicPr>
          <p:cNvPr id="12" name="Picture 11" descr="Chart&#10;&#10;Description automatically generated">
            <a:extLst>
              <a:ext uri="{FF2B5EF4-FFF2-40B4-BE49-F238E27FC236}">
                <a16:creationId xmlns:a16="http://schemas.microsoft.com/office/drawing/2014/main" id="{10D93E40-6F14-FB30-60EF-34E7B66D477E}"/>
              </a:ext>
            </a:extLst>
          </p:cNvPr>
          <p:cNvPicPr>
            <a:picLocks noChangeAspect="1"/>
          </p:cNvPicPr>
          <p:nvPr/>
        </p:nvPicPr>
        <p:blipFill>
          <a:blip r:embed="rId3"/>
          <a:stretch>
            <a:fillRect/>
          </a:stretch>
        </p:blipFill>
        <p:spPr>
          <a:xfrm>
            <a:off x="5981128" y="1812682"/>
            <a:ext cx="2942159" cy="2206620"/>
          </a:xfrm>
          <a:prstGeom prst="rect">
            <a:avLst/>
          </a:prstGeom>
        </p:spPr>
      </p:pic>
      <p:grpSp>
        <p:nvGrpSpPr>
          <p:cNvPr id="2" name="Google Shape;78;p3">
            <a:extLst>
              <a:ext uri="{FF2B5EF4-FFF2-40B4-BE49-F238E27FC236}">
                <a16:creationId xmlns:a16="http://schemas.microsoft.com/office/drawing/2014/main" id="{C93E4DC3-B887-0A9C-C91F-C86DFE335556}"/>
              </a:ext>
            </a:extLst>
          </p:cNvPr>
          <p:cNvGrpSpPr/>
          <p:nvPr/>
        </p:nvGrpSpPr>
        <p:grpSpPr>
          <a:xfrm>
            <a:off x="1612605" y="115434"/>
            <a:ext cx="315327" cy="314978"/>
            <a:chOff x="5823294" y="2309751"/>
            <a:chExt cx="315327" cy="314978"/>
          </a:xfrm>
        </p:grpSpPr>
        <p:sp>
          <p:nvSpPr>
            <p:cNvPr id="3" name="Google Shape;79;p3">
              <a:extLst>
                <a:ext uri="{FF2B5EF4-FFF2-40B4-BE49-F238E27FC236}">
                  <a16:creationId xmlns:a16="http://schemas.microsoft.com/office/drawing/2014/main" id="{BF505009-5E06-08D3-02BB-39107C9A4723}"/>
                </a:ext>
              </a:extLst>
            </p:cNvPr>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80;p3">
              <a:extLst>
                <a:ext uri="{FF2B5EF4-FFF2-40B4-BE49-F238E27FC236}">
                  <a16:creationId xmlns:a16="http://schemas.microsoft.com/office/drawing/2014/main" id="{E08045B4-505C-87E6-9951-396FDB74D35D}"/>
                </a:ext>
              </a:extLst>
            </p:cNvPr>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81;p3">
              <a:extLst>
                <a:ext uri="{FF2B5EF4-FFF2-40B4-BE49-F238E27FC236}">
                  <a16:creationId xmlns:a16="http://schemas.microsoft.com/office/drawing/2014/main" id="{7D34AEC1-A296-0C08-47EC-094ABFE8C899}"/>
                </a:ext>
              </a:extLst>
            </p:cNvPr>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82;p3">
              <a:extLst>
                <a:ext uri="{FF2B5EF4-FFF2-40B4-BE49-F238E27FC236}">
                  <a16:creationId xmlns:a16="http://schemas.microsoft.com/office/drawing/2014/main" id="{F4CFD4B0-0DC5-F9A8-BB57-C85A7C37F2C5}"/>
                </a:ext>
              </a:extLst>
            </p:cNvPr>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83;p3">
              <a:extLst>
                <a:ext uri="{FF2B5EF4-FFF2-40B4-BE49-F238E27FC236}">
                  <a16:creationId xmlns:a16="http://schemas.microsoft.com/office/drawing/2014/main" id="{219B7E0B-45D0-DBD0-0917-B183937515EF}"/>
                </a:ext>
              </a:extLst>
            </p:cNvPr>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84;p3">
              <a:extLst>
                <a:ext uri="{FF2B5EF4-FFF2-40B4-BE49-F238E27FC236}">
                  <a16:creationId xmlns:a16="http://schemas.microsoft.com/office/drawing/2014/main" id="{4A865009-C450-6EDC-FB2B-BE2D7F384B3E}"/>
                </a:ext>
              </a:extLst>
            </p:cNvPr>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85;p3">
              <a:extLst>
                <a:ext uri="{FF2B5EF4-FFF2-40B4-BE49-F238E27FC236}">
                  <a16:creationId xmlns:a16="http://schemas.microsoft.com/office/drawing/2014/main" id="{C41CD2CE-5B00-A2E6-D1BC-52D6E9249E99}"/>
                </a:ext>
              </a:extLst>
            </p:cNvPr>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86;p3">
              <a:extLst>
                <a:ext uri="{FF2B5EF4-FFF2-40B4-BE49-F238E27FC236}">
                  <a16:creationId xmlns:a16="http://schemas.microsoft.com/office/drawing/2014/main" id="{624BAD0B-CFE7-A829-A84C-270B61735BD1}"/>
                </a:ext>
              </a:extLst>
            </p:cNvPr>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87;p3">
              <a:extLst>
                <a:ext uri="{FF2B5EF4-FFF2-40B4-BE49-F238E27FC236}">
                  <a16:creationId xmlns:a16="http://schemas.microsoft.com/office/drawing/2014/main" id="{F3E8A928-7BBF-CDB9-D021-9829E37B4719}"/>
                </a:ext>
              </a:extLst>
            </p:cNvPr>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88;p3">
              <a:extLst>
                <a:ext uri="{FF2B5EF4-FFF2-40B4-BE49-F238E27FC236}">
                  <a16:creationId xmlns:a16="http://schemas.microsoft.com/office/drawing/2014/main" id="{B8FA819A-C0DB-6B9C-E53A-4D581201B73F}"/>
                </a:ext>
              </a:extLst>
            </p:cNvPr>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89;p3">
              <a:extLst>
                <a:ext uri="{FF2B5EF4-FFF2-40B4-BE49-F238E27FC236}">
                  <a16:creationId xmlns:a16="http://schemas.microsoft.com/office/drawing/2014/main" id="{2296675D-2904-4C22-8BA8-3F42A1E77E13}"/>
                </a:ext>
              </a:extLst>
            </p:cNvPr>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0;p3">
              <a:extLst>
                <a:ext uri="{FF2B5EF4-FFF2-40B4-BE49-F238E27FC236}">
                  <a16:creationId xmlns:a16="http://schemas.microsoft.com/office/drawing/2014/main" id="{579567B2-C4BF-3988-6341-D3ABF2A07B09}"/>
                </a:ext>
              </a:extLst>
            </p:cNvPr>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91;p3">
              <a:extLst>
                <a:ext uri="{FF2B5EF4-FFF2-40B4-BE49-F238E27FC236}">
                  <a16:creationId xmlns:a16="http://schemas.microsoft.com/office/drawing/2014/main" id="{2402820C-DB82-409B-01E5-A4E056AE4DF1}"/>
                </a:ext>
              </a:extLst>
            </p:cNvPr>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92;p3">
              <a:extLst>
                <a:ext uri="{FF2B5EF4-FFF2-40B4-BE49-F238E27FC236}">
                  <a16:creationId xmlns:a16="http://schemas.microsoft.com/office/drawing/2014/main" id="{09755D5E-8B40-7890-B489-5430921FFEE8}"/>
                </a:ext>
              </a:extLst>
            </p:cNvPr>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93;p3">
              <a:extLst>
                <a:ext uri="{FF2B5EF4-FFF2-40B4-BE49-F238E27FC236}">
                  <a16:creationId xmlns:a16="http://schemas.microsoft.com/office/drawing/2014/main" id="{C7421750-8CAC-22CE-6865-D85C8D525E1D}"/>
                </a:ext>
              </a:extLst>
            </p:cNvPr>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4;p3">
              <a:extLst>
                <a:ext uri="{FF2B5EF4-FFF2-40B4-BE49-F238E27FC236}">
                  <a16:creationId xmlns:a16="http://schemas.microsoft.com/office/drawing/2014/main" id="{77CFC8EE-9499-EAB3-8C34-BFF64E6E9342}"/>
                </a:ext>
              </a:extLst>
            </p:cNvPr>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5;p3">
              <a:extLst>
                <a:ext uri="{FF2B5EF4-FFF2-40B4-BE49-F238E27FC236}">
                  <a16:creationId xmlns:a16="http://schemas.microsoft.com/office/drawing/2014/main" id="{19FC460F-D762-E9B5-C8B2-FCAE107F70C5}"/>
                </a:ext>
              </a:extLst>
            </p:cNvPr>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26421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1f949cce5d4_0_109"/>
          <p:cNvSpPr txBox="1">
            <a:spLocks noGrp="1"/>
          </p:cNvSpPr>
          <p:nvPr>
            <p:ph type="title" idx="4"/>
          </p:nvPr>
        </p:nvSpPr>
        <p:spPr>
          <a:xfrm>
            <a:off x="1637890" y="196415"/>
            <a:ext cx="4629300" cy="497950"/>
          </a:xfrm>
          <a:prstGeom prst="rect">
            <a:avLst/>
          </a:prstGeom>
        </p:spPr>
        <p:txBody>
          <a:bodyPr spcFirstLastPara="1" wrap="square" lIns="91425" tIns="91425" rIns="91425" bIns="91425" anchor="t" anchorCtr="0">
            <a:noAutofit/>
          </a:bodyPr>
          <a:lstStyle/>
          <a:p>
            <a:pPr lvl="0" algn="ctr"/>
            <a:r>
              <a:rPr lang="en-US" sz="3000" b="1">
                <a:solidFill>
                  <a:schemeClr val="lt1"/>
                </a:solidFill>
                <a:latin typeface="Times New Roman"/>
                <a:cs typeface="Times New Roman"/>
                <a:sym typeface="Times New Roman"/>
              </a:rPr>
              <a:t>Enclosure Design</a:t>
            </a:r>
            <a:endParaRPr sz="3000"/>
          </a:p>
        </p:txBody>
      </p:sp>
      <p:sp>
        <p:nvSpPr>
          <p:cNvPr id="7" name="TextBox 6"/>
          <p:cNvSpPr txBox="1"/>
          <p:nvPr/>
        </p:nvSpPr>
        <p:spPr>
          <a:xfrm>
            <a:off x="2680895" y="4417992"/>
            <a:ext cx="5393531" cy="338554"/>
          </a:xfrm>
          <a:prstGeom prst="rect">
            <a:avLst/>
          </a:prstGeom>
          <a:noFill/>
        </p:spPr>
        <p:txBody>
          <a:bodyPr wrap="square" rtlCol="0">
            <a:spAutoFit/>
          </a:bodyPr>
          <a:lstStyle/>
          <a:p>
            <a:r>
              <a:rPr lang="en-US" sz="1600">
                <a:solidFill>
                  <a:schemeClr val="bg1"/>
                </a:solidFill>
                <a:latin typeface="Times New Roman" panose="02020603050405020304" pitchFamily="18" charset="0"/>
                <a:cs typeface="Times New Roman" panose="02020603050405020304" pitchFamily="18" charset="0"/>
              </a:rPr>
              <a:t>Length = 110mm             Width = 70mm           Height = 52mm</a:t>
            </a:r>
          </a:p>
        </p:txBody>
      </p:sp>
      <p:grpSp>
        <p:nvGrpSpPr>
          <p:cNvPr id="8" name="Google Shape;178;p10"/>
          <p:cNvGrpSpPr/>
          <p:nvPr/>
        </p:nvGrpSpPr>
        <p:grpSpPr>
          <a:xfrm>
            <a:off x="1739019" y="205557"/>
            <a:ext cx="543605" cy="529245"/>
            <a:chOff x="2497275" y="2744159"/>
            <a:chExt cx="370930" cy="370550"/>
          </a:xfrm>
          <a:solidFill>
            <a:schemeClr val="tx2">
              <a:lumMod val="75000"/>
            </a:schemeClr>
          </a:solidFill>
        </p:grpSpPr>
        <p:sp>
          <p:nvSpPr>
            <p:cNvPr id="9" name="Google Shape;179;p10"/>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80;p10"/>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81;p10"/>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82;p10"/>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83;p10"/>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84;p10"/>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grp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 name="TextBox 14"/>
          <p:cNvSpPr txBox="1"/>
          <p:nvPr/>
        </p:nvSpPr>
        <p:spPr>
          <a:xfrm>
            <a:off x="316871" y="1487370"/>
            <a:ext cx="2062162" cy="1569660"/>
          </a:xfrm>
          <a:prstGeom prst="rect">
            <a:avLst/>
          </a:prstGeom>
          <a:noFill/>
        </p:spPr>
        <p:txBody>
          <a:bodyPr wrap="square" rtlCol="0">
            <a:spAutoFit/>
          </a:bodyPr>
          <a:lstStyle/>
          <a:p>
            <a:pPr algn="ctr"/>
            <a:r>
              <a:rPr lang="en-US" sz="1600" b="1">
                <a:solidFill>
                  <a:schemeClr val="bg1"/>
                </a:solidFill>
                <a:latin typeface="Times New Roman" panose="02020603050405020304" pitchFamily="18" charset="0"/>
                <a:cs typeface="Times New Roman" panose="02020603050405020304" pitchFamily="18" charset="0"/>
              </a:rPr>
              <a:t>Main Components</a:t>
            </a:r>
          </a:p>
          <a:p>
            <a:pPr algn="ctr"/>
            <a:endParaRPr lang="en-US" sz="1600" b="1">
              <a:solidFill>
                <a:schemeClr val="bg1"/>
              </a:solidFill>
              <a:latin typeface="Times New Roman" panose="02020603050405020304" pitchFamily="18" charset="0"/>
              <a:cs typeface="Times New Roman" panose="02020603050405020304" pitchFamily="18" charset="0"/>
            </a:endParaRPr>
          </a:p>
          <a:p>
            <a:pPr marL="285750" indent="-285750">
              <a:buClr>
                <a:srgbClr val="FF0000"/>
              </a:buClr>
              <a:buFont typeface="Wingdings" panose="05000000000000000000" pitchFamily="2" charset="2"/>
              <a:buChar char="v"/>
            </a:pPr>
            <a:r>
              <a:rPr lang="en-US" sz="1600">
                <a:solidFill>
                  <a:schemeClr val="bg1"/>
                </a:solidFill>
                <a:latin typeface="Times New Roman" panose="02020603050405020304" pitchFamily="18" charset="0"/>
                <a:cs typeface="Times New Roman" panose="02020603050405020304" pitchFamily="18" charset="0"/>
              </a:rPr>
              <a:t>Top Part</a:t>
            </a:r>
          </a:p>
          <a:p>
            <a:pPr marL="285750" indent="-285750">
              <a:buClr>
                <a:srgbClr val="FF0000"/>
              </a:buClr>
              <a:buFont typeface="Wingdings" panose="05000000000000000000" pitchFamily="2" charset="2"/>
              <a:buChar char="v"/>
            </a:pPr>
            <a:r>
              <a:rPr lang="en-US" sz="1600">
                <a:solidFill>
                  <a:schemeClr val="bg1"/>
                </a:solidFill>
                <a:latin typeface="Times New Roman" panose="02020603050405020304" pitchFamily="18" charset="0"/>
                <a:cs typeface="Times New Roman" panose="02020603050405020304" pitchFamily="18" charset="0"/>
              </a:rPr>
              <a:t>Bottom Part</a:t>
            </a:r>
          </a:p>
          <a:p>
            <a:pPr marL="285750" indent="-285750">
              <a:buClr>
                <a:srgbClr val="FF0000"/>
              </a:buClr>
              <a:buFont typeface="Wingdings" panose="05000000000000000000" pitchFamily="2" charset="2"/>
              <a:buChar char="v"/>
            </a:pPr>
            <a:r>
              <a:rPr lang="en-US" sz="1600">
                <a:solidFill>
                  <a:schemeClr val="bg1"/>
                </a:solidFill>
                <a:latin typeface="Times New Roman" panose="02020603050405020304" pitchFamily="18" charset="0"/>
                <a:cs typeface="Times New Roman" panose="02020603050405020304" pitchFamily="18" charset="0"/>
              </a:rPr>
              <a:t>Battery Holder</a:t>
            </a:r>
          </a:p>
          <a:p>
            <a:pPr marL="285750" indent="-285750">
              <a:buClr>
                <a:srgbClr val="FF0000"/>
              </a:buClr>
              <a:buFont typeface="Wingdings" panose="05000000000000000000" pitchFamily="2" charset="2"/>
              <a:buChar char="v"/>
            </a:pPr>
            <a:r>
              <a:rPr lang="en-US" sz="1600">
                <a:solidFill>
                  <a:schemeClr val="bg1"/>
                </a:solidFill>
                <a:latin typeface="Times New Roman" panose="02020603050405020304" pitchFamily="18" charset="0"/>
                <a:cs typeface="Times New Roman" panose="02020603050405020304" pitchFamily="18" charset="0"/>
              </a:rPr>
              <a:t>Slider</a:t>
            </a:r>
          </a:p>
        </p:txBody>
      </p:sp>
      <p:pic>
        <p:nvPicPr>
          <p:cNvPr id="16" name="Picture 15">
            <a:extLst>
              <a:ext uri="{FF2B5EF4-FFF2-40B4-BE49-F238E27FC236}">
                <a16:creationId xmlns:a16="http://schemas.microsoft.com/office/drawing/2014/main" id="{0FAEB3E9-41D0-380C-23FC-35BBC8B727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6147" y1="93864" x2="6147" y2="93864"/>
                        <a14:backgroundMark x1="3898" y1="87273" x2="42279" y2="83864"/>
                        <a14:backgroundMark x1="42279" y1="83864" x2="56222" y2="90000"/>
                        <a14:backgroundMark x1="56222" y1="90000" x2="62969" y2="99091"/>
                      </a14:backgroundRemoval>
                    </a14:imgEffect>
                  </a14:imgLayer>
                </a14:imgProps>
              </a:ext>
            </a:extLst>
          </a:blip>
          <a:stretch>
            <a:fillRect/>
          </a:stretch>
        </p:blipFill>
        <p:spPr>
          <a:xfrm rot="2538901">
            <a:off x="5437725" y="1543465"/>
            <a:ext cx="4249882" cy="2803521"/>
          </a:xfrm>
          <a:prstGeom prst="rect">
            <a:avLst/>
          </a:prstGeom>
        </p:spPr>
      </p:pic>
      <p:pic>
        <p:nvPicPr>
          <p:cNvPr id="22" name="Picture 21">
            <a:extLst>
              <a:ext uri="{FF2B5EF4-FFF2-40B4-BE49-F238E27FC236}">
                <a16:creationId xmlns:a16="http://schemas.microsoft.com/office/drawing/2014/main" id="{6DB9FC0B-D808-B7B2-BEC3-A9A85811D80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45" b="89848" l="5914" r="91935">
                        <a14:foregroundMark x1="7885" y1="43655" x2="7908" y2="44317"/>
                        <a14:foregroundMark x1="7885" y1="43655" x2="7743" y2="44191"/>
                        <a14:foregroundMark x1="91353" y1="55330" x2="91577" y2="55076"/>
                        <a14:foregroundMark x1="90681" y1="56091" x2="91353" y2="55330"/>
                        <a14:foregroundMark x1="7503" y1="56599" x2="7063" y2="49435"/>
                        <a14:foregroundMark x1="7706" y1="53553" x2="7706" y2="49907"/>
                        <a14:foregroundMark x1="7885" y1="53046" x2="7498" y2="49754"/>
                        <a14:backgroundMark x1="6810" y1="26396" x2="6810" y2="26396"/>
                        <a14:backgroundMark x1="7706" y1="59899" x2="7706" y2="87563"/>
                        <a14:backgroundMark x1="7706" y1="47494" x2="7706" y2="51322"/>
                        <a14:backgroundMark x1="7706" y1="44924" x2="7706" y2="45432"/>
                        <a14:backgroundMark x1="7885" y1="45431" x2="8244" y2="44416"/>
                        <a14:backgroundMark x1="7706" y1="44162" x2="7168" y2="45431"/>
                        <a14:backgroundMark x1="7885" y1="45431" x2="6452" y2="48985"/>
                        <a14:backgroundMark x1="7348" y1="45939" x2="7348" y2="42640"/>
                        <a14:backgroundMark x1="6810" y1="56599" x2="6810" y2="61168"/>
                        <a14:backgroundMark x1="7168" y1="58629" x2="6452" y2="56091"/>
                        <a14:backgroundMark x1="6452" y1="50508" x2="7706" y2="43909"/>
                        <a14:backgroundMark x1="91039" y1="57107" x2="92473" y2="54822"/>
                        <a14:backgroundMark x1="91935" y1="55330" x2="91935" y2="55330"/>
                      </a14:backgroundRemoval>
                    </a14:imgEffect>
                  </a14:imgLayer>
                </a14:imgProps>
              </a:ext>
            </a:extLst>
          </a:blip>
          <a:stretch>
            <a:fillRect/>
          </a:stretch>
        </p:blipFill>
        <p:spPr>
          <a:xfrm>
            <a:off x="2044399" y="1432020"/>
            <a:ext cx="3591369" cy="2535841"/>
          </a:xfrm>
          <a:prstGeom prst="rect">
            <a:avLst/>
          </a:prstGeom>
        </p:spPr>
      </p:pic>
    </p:spTree>
    <p:extLst>
      <p:ext uri="{BB962C8B-B14F-4D97-AF65-F5344CB8AC3E}">
        <p14:creationId xmlns:p14="http://schemas.microsoft.com/office/powerpoint/2010/main" val="1892145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3"/>
          <p:cNvSpPr txBox="1">
            <a:spLocks noGrp="1"/>
          </p:cNvSpPr>
          <p:nvPr>
            <p:ph type="body" idx="2"/>
          </p:nvPr>
        </p:nvSpPr>
        <p:spPr>
          <a:xfrm>
            <a:off x="3638079" y="1005840"/>
            <a:ext cx="4394243" cy="3728195"/>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US" sz="1800">
                <a:latin typeface="Times New Roman"/>
                <a:cs typeface="Times New Roman"/>
                <a:sym typeface="Times New Roman"/>
              </a:rPr>
              <a:t>Avoid problems of outdoor cycling</a:t>
            </a:r>
            <a:endParaRPr/>
          </a:p>
          <a:p>
            <a:pPr marL="139700" lvl="0" indent="0" algn="l" rtl="0">
              <a:lnSpc>
                <a:spcPct val="100000"/>
              </a:lnSpc>
              <a:spcBef>
                <a:spcPts val="0"/>
              </a:spcBef>
              <a:spcAft>
                <a:spcPts val="0"/>
              </a:spcAft>
              <a:buSzPts val="1400"/>
              <a:buNone/>
            </a:pPr>
            <a:endParaRPr sz="1800">
              <a:latin typeface="Times New Roman"/>
              <a:ea typeface="Times New Roman"/>
              <a:cs typeface="Times New Roman"/>
              <a:sym typeface="Times New Roman"/>
            </a:endParaRPr>
          </a:p>
          <a:p>
            <a:pPr marL="139700" lvl="0" indent="0" algn="l" rtl="0">
              <a:lnSpc>
                <a:spcPct val="100000"/>
              </a:lnSpc>
              <a:spcBef>
                <a:spcPts val="0"/>
              </a:spcBef>
              <a:spcAft>
                <a:spcPts val="0"/>
              </a:spcAft>
              <a:buSzPts val="1400"/>
              <a:buNone/>
            </a:pPr>
            <a:r>
              <a:rPr lang="en-US" sz="1800">
                <a:latin typeface="Times New Roman"/>
                <a:ea typeface="Times New Roman"/>
                <a:cs typeface="Times New Roman"/>
                <a:sym typeface="Times New Roman"/>
              </a:rPr>
              <a:t>Safer and more comfortable environment</a:t>
            </a:r>
            <a:endParaRPr/>
          </a:p>
          <a:p>
            <a:pPr marL="139700" lvl="0" indent="0" algn="l" rtl="0">
              <a:lnSpc>
                <a:spcPct val="100000"/>
              </a:lnSpc>
              <a:spcBef>
                <a:spcPts val="0"/>
              </a:spcBef>
              <a:spcAft>
                <a:spcPts val="0"/>
              </a:spcAft>
              <a:buSzPts val="1400"/>
              <a:buNone/>
            </a:pPr>
            <a:endParaRPr sz="1800">
              <a:latin typeface="Times New Roman"/>
              <a:ea typeface="Times New Roman"/>
              <a:cs typeface="Times New Roman"/>
              <a:sym typeface="Times New Roman"/>
            </a:endParaRPr>
          </a:p>
          <a:p>
            <a:pPr marL="155575" indent="0">
              <a:buSzPts val="1150"/>
              <a:buNone/>
            </a:pPr>
            <a:r>
              <a:rPr lang="en-US" sz="1800">
                <a:latin typeface="Times New Roman"/>
                <a:ea typeface="Times New Roman"/>
                <a:cs typeface="Times New Roman"/>
                <a:sym typeface="Times New Roman"/>
              </a:rPr>
              <a:t>Virtual cycling experience in an immersive environment </a:t>
            </a:r>
            <a:endParaRPr lang="en-US" sz="1800">
              <a:latin typeface="Times New Roman"/>
              <a:ea typeface="Times New Roman"/>
              <a:cs typeface="Times New Roman"/>
            </a:endParaRPr>
          </a:p>
          <a:p>
            <a:pPr marL="139700" lvl="0" indent="0" algn="l" rtl="0">
              <a:lnSpc>
                <a:spcPct val="100000"/>
              </a:lnSpc>
              <a:spcBef>
                <a:spcPts val="0"/>
              </a:spcBef>
              <a:spcAft>
                <a:spcPts val="0"/>
              </a:spcAft>
              <a:buSzPts val="1400"/>
              <a:buNone/>
            </a:pPr>
            <a:endParaRPr sz="1800">
              <a:solidFill>
                <a:schemeClr val="lt1"/>
              </a:solidFill>
              <a:latin typeface="Times New Roman"/>
              <a:ea typeface="Times New Roman"/>
              <a:cs typeface="Times New Roman"/>
              <a:sym typeface="Times New Roman"/>
            </a:endParaRPr>
          </a:p>
          <a:p>
            <a:pPr marL="139700" lvl="0" indent="0" algn="l" rtl="0">
              <a:lnSpc>
                <a:spcPct val="100000"/>
              </a:lnSpc>
              <a:spcBef>
                <a:spcPts val="0"/>
              </a:spcBef>
              <a:spcAft>
                <a:spcPts val="0"/>
              </a:spcAft>
              <a:buSzPts val="1400"/>
              <a:buNone/>
            </a:pPr>
            <a:r>
              <a:rPr lang="en-US" sz="1800">
                <a:latin typeface="Times New Roman"/>
                <a:ea typeface="Times New Roman"/>
                <a:cs typeface="Times New Roman"/>
                <a:sym typeface="Times New Roman"/>
              </a:rPr>
              <a:t>Competitive cycling experience at different geographical locations</a:t>
            </a:r>
            <a:endParaRPr/>
          </a:p>
          <a:p>
            <a:pPr marL="139700" lvl="0" indent="0" algn="l" rtl="0">
              <a:lnSpc>
                <a:spcPct val="100000"/>
              </a:lnSpc>
              <a:spcBef>
                <a:spcPts val="0"/>
              </a:spcBef>
              <a:spcAft>
                <a:spcPts val="0"/>
              </a:spcAft>
              <a:buSzPts val="1400"/>
              <a:buNone/>
            </a:pPr>
            <a:endParaRPr sz="1800">
              <a:solidFill>
                <a:schemeClr val="lt1"/>
              </a:solidFill>
              <a:latin typeface="Times New Roman"/>
              <a:ea typeface="Times New Roman"/>
              <a:cs typeface="Times New Roman"/>
              <a:sym typeface="Times New Roman"/>
            </a:endParaRPr>
          </a:p>
          <a:p>
            <a:pPr marL="139700" lvl="0" indent="0" algn="l" rtl="0">
              <a:lnSpc>
                <a:spcPct val="100000"/>
              </a:lnSpc>
              <a:spcBef>
                <a:spcPts val="0"/>
              </a:spcBef>
              <a:spcAft>
                <a:spcPts val="0"/>
              </a:spcAft>
              <a:buSzPts val="1400"/>
              <a:buNone/>
            </a:pPr>
            <a:endParaRPr lang="en-US" sz="1800">
              <a:latin typeface="Times New Roman"/>
              <a:cs typeface="Times New Roman"/>
            </a:endParaRPr>
          </a:p>
          <a:p>
            <a:pPr marL="457200" lvl="0" indent="-228600" algn="l" rtl="0">
              <a:lnSpc>
                <a:spcPct val="100000"/>
              </a:lnSpc>
              <a:spcBef>
                <a:spcPts val="0"/>
              </a:spcBef>
              <a:spcAft>
                <a:spcPts val="0"/>
              </a:spcAft>
              <a:buClr>
                <a:schemeClr val="lt1"/>
              </a:buClr>
              <a:buSzPts val="1400"/>
              <a:buNone/>
            </a:pPr>
            <a:endParaRPr sz="1800">
              <a:solidFill>
                <a:schemeClr val="lt1"/>
              </a:solidFill>
              <a:latin typeface="Calibri"/>
              <a:ea typeface="Calibri"/>
              <a:cs typeface="Calibri"/>
              <a:sym typeface="Calibri"/>
            </a:endParaRPr>
          </a:p>
          <a:p>
            <a:pPr marL="457200" lvl="0" indent="-228600" algn="l" rtl="0">
              <a:lnSpc>
                <a:spcPct val="100000"/>
              </a:lnSpc>
              <a:spcBef>
                <a:spcPts val="0"/>
              </a:spcBef>
              <a:spcAft>
                <a:spcPts val="0"/>
              </a:spcAft>
              <a:buClr>
                <a:schemeClr val="lt1"/>
              </a:buClr>
              <a:buSzPts val="1400"/>
              <a:buNone/>
            </a:pPr>
            <a:endParaRPr>
              <a:solidFill>
                <a:schemeClr val="lt1"/>
              </a:solidFill>
            </a:endParaRPr>
          </a:p>
        </p:txBody>
      </p:sp>
      <p:sp>
        <p:nvSpPr>
          <p:cNvPr id="76" name="Google Shape;76;p3"/>
          <p:cNvSpPr txBox="1">
            <a:spLocks noGrp="1"/>
          </p:cNvSpPr>
          <p:nvPr>
            <p:ph type="title"/>
          </p:nvPr>
        </p:nvSpPr>
        <p:spPr>
          <a:xfrm>
            <a:off x="1717408" y="318401"/>
            <a:ext cx="32238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accent1"/>
              </a:buClr>
              <a:buSzPts val="2400"/>
              <a:buNone/>
            </a:pPr>
            <a:r>
              <a:rPr lang="en-US" sz="2800" b="1">
                <a:solidFill>
                  <a:schemeClr val="lt1"/>
                </a:solidFill>
                <a:latin typeface="Times New Roman"/>
                <a:cs typeface="Times New Roman"/>
                <a:sym typeface="Times New Roman"/>
              </a:rPr>
              <a:t>Background</a:t>
            </a:r>
            <a:endParaRPr sz="2800"/>
          </a:p>
        </p:txBody>
      </p:sp>
      <p:sp>
        <p:nvSpPr>
          <p:cNvPr id="77" name="Google Shape;77;p3"/>
          <p:cNvSpPr/>
          <p:nvPr/>
        </p:nvSpPr>
        <p:spPr>
          <a:xfrm>
            <a:off x="781628" y="246580"/>
            <a:ext cx="798764" cy="68396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 name="Google Shape;96;p3"/>
          <p:cNvGrpSpPr/>
          <p:nvPr/>
        </p:nvGrpSpPr>
        <p:grpSpPr>
          <a:xfrm>
            <a:off x="3233393" y="1615593"/>
            <a:ext cx="367925" cy="352380"/>
            <a:chOff x="7101317" y="2441655"/>
            <a:chExt cx="367925" cy="352380"/>
          </a:xfrm>
        </p:grpSpPr>
        <p:sp>
          <p:nvSpPr>
            <p:cNvPr id="97" name="Google Shape;97;p3"/>
            <p:cNvSpPr/>
            <p:nvPr/>
          </p:nvSpPr>
          <p:spPr>
            <a:xfrm>
              <a:off x="7101317" y="2441655"/>
              <a:ext cx="367925" cy="352380"/>
            </a:xfrm>
            <a:custGeom>
              <a:avLst/>
              <a:gdLst/>
              <a:ahLst/>
              <a:cxnLst/>
              <a:rect l="l" t="t" r="r" b="b"/>
              <a:pathLst>
                <a:path w="11550" h="11062" extrusionOk="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
            <p:cNvSpPr/>
            <p:nvPr/>
          </p:nvSpPr>
          <p:spPr>
            <a:xfrm>
              <a:off x="7222302" y="2588443"/>
              <a:ext cx="124426" cy="124043"/>
            </a:xfrm>
            <a:custGeom>
              <a:avLst/>
              <a:gdLst/>
              <a:ahLst/>
              <a:cxnLst/>
              <a:rect l="l" t="t" r="r" b="b"/>
              <a:pathLst>
                <a:path w="3906" h="3894" extrusionOk="0">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 name="Google Shape;99;p3"/>
          <p:cNvGrpSpPr/>
          <p:nvPr/>
        </p:nvGrpSpPr>
        <p:grpSpPr>
          <a:xfrm>
            <a:off x="3266859" y="2236804"/>
            <a:ext cx="352840" cy="354718"/>
            <a:chOff x="3095745" y="3805393"/>
            <a:chExt cx="352840" cy="354718"/>
          </a:xfrm>
        </p:grpSpPr>
        <p:sp>
          <p:nvSpPr>
            <p:cNvPr id="100" name="Google Shape;100;p3"/>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 name="Google Shape;106;p3"/>
          <p:cNvGrpSpPr/>
          <p:nvPr/>
        </p:nvGrpSpPr>
        <p:grpSpPr>
          <a:xfrm>
            <a:off x="3313196" y="3051399"/>
            <a:ext cx="264550" cy="353222"/>
            <a:chOff x="903530" y="3806125"/>
            <a:chExt cx="264550" cy="353222"/>
          </a:xfrm>
        </p:grpSpPr>
        <p:sp>
          <p:nvSpPr>
            <p:cNvPr id="107" name="Google Shape;107;p3"/>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 name="Google Shape;111;p3"/>
          <p:cNvGrpSpPr/>
          <p:nvPr/>
        </p:nvGrpSpPr>
        <p:grpSpPr>
          <a:xfrm>
            <a:off x="3250687" y="1070683"/>
            <a:ext cx="300897" cy="356627"/>
            <a:chOff x="8020159" y="1516551"/>
            <a:chExt cx="300897" cy="356627"/>
          </a:xfrm>
        </p:grpSpPr>
        <p:sp>
          <p:nvSpPr>
            <p:cNvPr id="112" name="Google Shape;112;p3"/>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Google Shape;70;p2" descr="A person riding a bicycle in the middle of a busy street">
            <a:extLst>
              <a:ext uri="{FF2B5EF4-FFF2-40B4-BE49-F238E27FC236}">
                <a16:creationId xmlns:a16="http://schemas.microsoft.com/office/drawing/2014/main" id="{D3BF0D48-2892-D100-8A0E-FDDAD77E8063}"/>
              </a:ext>
            </a:extLst>
          </p:cNvPr>
          <p:cNvPicPr preferRelativeResize="0"/>
          <p:nvPr/>
        </p:nvPicPr>
        <p:blipFill rotWithShape="1">
          <a:blip r:embed="rId3">
            <a:alphaModFix/>
          </a:blip>
          <a:srcRect/>
          <a:stretch/>
        </p:blipFill>
        <p:spPr>
          <a:xfrm>
            <a:off x="250448" y="1476690"/>
            <a:ext cx="2807358" cy="16384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person wearing a virtual reality headset&#10;&#10;Description automatically generated with low confidence">
            <a:extLst>
              <a:ext uri="{FF2B5EF4-FFF2-40B4-BE49-F238E27FC236}">
                <a16:creationId xmlns:a16="http://schemas.microsoft.com/office/drawing/2014/main" id="{871D2514-2B7E-35DD-8AD7-66B7DF261C5B}"/>
              </a:ext>
            </a:extLst>
          </p:cNvPr>
          <p:cNvPicPr>
            <a:picLocks noChangeAspect="1"/>
          </p:cNvPicPr>
          <p:nvPr/>
        </p:nvPicPr>
        <p:blipFill>
          <a:blip r:embed="rId4"/>
          <a:stretch>
            <a:fillRect/>
          </a:stretch>
        </p:blipFill>
        <p:spPr>
          <a:xfrm>
            <a:off x="7859530" y="3404621"/>
            <a:ext cx="1066295" cy="16023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5" name="Google Shape;195;p14"/>
          <p:cNvSpPr txBox="1">
            <a:spLocks noGrp="1"/>
          </p:cNvSpPr>
          <p:nvPr>
            <p:ph type="title" idx="4"/>
          </p:nvPr>
        </p:nvSpPr>
        <p:spPr>
          <a:xfrm>
            <a:off x="1935834" y="235497"/>
            <a:ext cx="46293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accent1"/>
              </a:buClr>
              <a:buSzPts val="2400"/>
              <a:buNone/>
            </a:pPr>
            <a:r>
              <a:rPr lang="en-US" sz="3000" b="1">
                <a:solidFill>
                  <a:schemeClr val="lt1"/>
                </a:solidFill>
                <a:latin typeface="Times New Roman"/>
                <a:ea typeface="Times New Roman"/>
                <a:cs typeface="Times New Roman"/>
                <a:sym typeface="Times New Roman"/>
              </a:rPr>
              <a:t>Unity Gaming Interface</a:t>
            </a:r>
            <a:endParaRPr sz="3000"/>
          </a:p>
        </p:txBody>
      </p:sp>
      <p:grpSp>
        <p:nvGrpSpPr>
          <p:cNvPr id="196" name="Google Shape;196;p14"/>
          <p:cNvGrpSpPr/>
          <p:nvPr/>
        </p:nvGrpSpPr>
        <p:grpSpPr>
          <a:xfrm>
            <a:off x="1199770" y="246955"/>
            <a:ext cx="659908" cy="586606"/>
            <a:chOff x="850092" y="3352934"/>
            <a:chExt cx="369517" cy="375660"/>
          </a:xfrm>
        </p:grpSpPr>
        <p:sp>
          <p:nvSpPr>
            <p:cNvPr id="197" name="Google Shape;197;p14"/>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4"/>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4"/>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4"/>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4"/>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33;p5"/>
          <p:cNvSpPr/>
          <p:nvPr/>
        </p:nvSpPr>
        <p:spPr>
          <a:xfrm>
            <a:off x="384898" y="1162599"/>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71;p9"/>
          <p:cNvSpPr txBox="1"/>
          <p:nvPr/>
        </p:nvSpPr>
        <p:spPr>
          <a:xfrm>
            <a:off x="833213" y="1144834"/>
            <a:ext cx="6113805" cy="677078"/>
          </a:xfrm>
          <a:prstGeom prst="rect">
            <a:avLst/>
          </a:prstGeom>
          <a:noFill/>
          <a:ln>
            <a:noFill/>
          </a:ln>
        </p:spPr>
        <p:txBody>
          <a:bodyPr spcFirstLastPara="1" wrap="square" lIns="91425" tIns="91425" rIns="91425" bIns="91425" anchor="t" anchorCtr="0">
            <a:spAutoFit/>
          </a:bodyPr>
          <a:lstStyle/>
          <a:p>
            <a:pPr lvl="0"/>
            <a:r>
              <a:rPr lang="en-US" sz="1800">
                <a:solidFill>
                  <a:schemeClr val="bg1"/>
                </a:solidFill>
                <a:latin typeface="Times New Roman" panose="02020603050405020304" pitchFamily="18" charset="0"/>
                <a:cs typeface="Times New Roman" panose="02020603050405020304" pitchFamily="18" charset="0"/>
              </a:rPr>
              <a:t>Created main interfaces for gaming environments.</a:t>
            </a:r>
            <a:br>
              <a:rPr lang="en-US">
                <a:solidFill>
                  <a:schemeClr val="bg1"/>
                </a:solidFill>
                <a:latin typeface="Times New Roman" panose="02020603050405020304" pitchFamily="18" charset="0"/>
                <a:cs typeface="Times New Roman" panose="02020603050405020304" pitchFamily="18" charset="0"/>
              </a:rPr>
            </a:br>
            <a:endParaRPr>
              <a:solidFill>
                <a:schemeClr val="bg1"/>
              </a:solidFill>
              <a:latin typeface="Montserrat"/>
              <a:ea typeface="Montserrat"/>
              <a:cs typeface="Montserrat"/>
              <a:sym typeface="Montserrat"/>
            </a:endParaRPr>
          </a:p>
        </p:txBody>
      </p:sp>
      <p:sp>
        <p:nvSpPr>
          <p:cNvPr id="19" name="Google Shape;171;p9"/>
          <p:cNvSpPr txBox="1"/>
          <p:nvPr/>
        </p:nvSpPr>
        <p:spPr>
          <a:xfrm>
            <a:off x="833212" y="2126405"/>
            <a:ext cx="7198268" cy="954077"/>
          </a:xfrm>
          <a:prstGeom prst="rect">
            <a:avLst/>
          </a:prstGeom>
          <a:noFill/>
          <a:ln>
            <a:noFill/>
          </a:ln>
        </p:spPr>
        <p:txBody>
          <a:bodyPr spcFirstLastPara="1" wrap="square" lIns="91425" tIns="91425" rIns="91425" bIns="91425" anchor="t" anchorCtr="0">
            <a:spAutoFit/>
          </a:bodyPr>
          <a:lstStyle/>
          <a:p>
            <a:pPr lvl="0"/>
            <a:r>
              <a:rPr lang="en-US" sz="1800">
                <a:solidFill>
                  <a:schemeClr val="bg1"/>
                </a:solidFill>
                <a:latin typeface="Times New Roman" panose="02020603050405020304" pitchFamily="18" charset="0"/>
                <a:cs typeface="Times New Roman" panose="02020603050405020304" pitchFamily="18" charset="0"/>
              </a:rPr>
              <a:t>Successfully built an </a:t>
            </a:r>
            <a:r>
              <a:rPr lang="en-US" sz="1800" err="1">
                <a:solidFill>
                  <a:schemeClr val="bg1"/>
                </a:solidFill>
                <a:latin typeface="Times New Roman" panose="02020603050405020304" pitchFamily="18" charset="0"/>
                <a:cs typeface="Times New Roman" panose="02020603050405020304" pitchFamily="18" charset="0"/>
              </a:rPr>
              <a:t>apk</a:t>
            </a:r>
            <a:r>
              <a:rPr lang="en-US" sz="1800">
                <a:solidFill>
                  <a:schemeClr val="bg1"/>
                </a:solidFill>
                <a:latin typeface="Times New Roman" panose="02020603050405020304" pitchFamily="18" charset="0"/>
                <a:cs typeface="Times New Roman" panose="02020603050405020304" pitchFamily="18" charset="0"/>
              </a:rPr>
              <a:t> and tested it on the Oculus device through Meta Quest Developer Hub.</a:t>
            </a:r>
            <a:br>
              <a:rPr lang="en-US" sz="1800">
                <a:latin typeface="Times New Roman" panose="02020603050405020304" pitchFamily="18" charset="0"/>
                <a:cs typeface="Times New Roman" panose="02020603050405020304" pitchFamily="18" charset="0"/>
              </a:rPr>
            </a:br>
            <a:endParaRPr>
              <a:solidFill>
                <a:schemeClr val="bg1"/>
              </a:solidFill>
              <a:latin typeface="Montserrat"/>
              <a:ea typeface="Montserrat"/>
              <a:cs typeface="Montserrat"/>
              <a:sym typeface="Montserrat"/>
            </a:endParaRPr>
          </a:p>
        </p:txBody>
      </p:sp>
      <p:sp>
        <p:nvSpPr>
          <p:cNvPr id="20" name="Google Shape;171;p9"/>
          <p:cNvSpPr txBox="1"/>
          <p:nvPr/>
        </p:nvSpPr>
        <p:spPr>
          <a:xfrm>
            <a:off x="852411" y="1652347"/>
            <a:ext cx="6973329" cy="461635"/>
          </a:xfrm>
          <a:prstGeom prst="rect">
            <a:avLst/>
          </a:prstGeom>
          <a:noFill/>
          <a:ln>
            <a:noFill/>
          </a:ln>
        </p:spPr>
        <p:txBody>
          <a:bodyPr spcFirstLastPara="1" wrap="square" lIns="91425" tIns="91425" rIns="91425" bIns="91425" anchor="t" anchorCtr="0">
            <a:spAutoFit/>
          </a:bodyPr>
          <a:lstStyle/>
          <a:p>
            <a:pPr lvl="0"/>
            <a:r>
              <a:rPr lang="en-US" sz="1800">
                <a:solidFill>
                  <a:schemeClr val="bg1"/>
                </a:solidFill>
                <a:latin typeface="Times New Roman" panose="02020603050405020304" pitchFamily="18" charset="0"/>
                <a:cs typeface="Times New Roman" panose="02020603050405020304" pitchFamily="18" charset="0"/>
              </a:rPr>
              <a:t>Added MQTT subscribing part and video streaming into the project.</a:t>
            </a:r>
            <a:endParaRPr>
              <a:solidFill>
                <a:schemeClr val="bg1"/>
              </a:solidFill>
              <a:latin typeface="Montserrat"/>
              <a:ea typeface="Montserrat"/>
              <a:cs typeface="Montserrat"/>
              <a:sym typeface="Montserrat"/>
            </a:endParaRPr>
          </a:p>
        </p:txBody>
      </p:sp>
      <p:sp>
        <p:nvSpPr>
          <p:cNvPr id="22" name="Google Shape;133;p5"/>
          <p:cNvSpPr/>
          <p:nvPr/>
        </p:nvSpPr>
        <p:spPr>
          <a:xfrm>
            <a:off x="384898" y="1676567"/>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3;p5"/>
          <p:cNvSpPr/>
          <p:nvPr/>
        </p:nvSpPr>
        <p:spPr>
          <a:xfrm>
            <a:off x="384898" y="2199591"/>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3103351" y="2895513"/>
            <a:ext cx="2618611" cy="1748179"/>
          </a:xfrm>
          <a:prstGeom prst="rect">
            <a:avLst/>
          </a:prstGeom>
        </p:spPr>
      </p:pic>
      <p:pic>
        <p:nvPicPr>
          <p:cNvPr id="7" name="Picture 6"/>
          <p:cNvPicPr>
            <a:picLocks noChangeAspect="1"/>
          </p:cNvPicPr>
          <p:nvPr/>
        </p:nvPicPr>
        <p:blipFill rotWithShape="1">
          <a:blip r:embed="rId4"/>
          <a:srcRect t="1" r="1049" b="1256"/>
          <a:stretch/>
        </p:blipFill>
        <p:spPr>
          <a:xfrm>
            <a:off x="196025" y="2895513"/>
            <a:ext cx="2588293" cy="1721896"/>
          </a:xfrm>
          <a:prstGeom prst="rect">
            <a:avLst/>
          </a:prstGeom>
        </p:spPr>
      </p:pic>
      <p:pic>
        <p:nvPicPr>
          <p:cNvPr id="8" name="Picture 7"/>
          <p:cNvPicPr>
            <a:picLocks noChangeAspect="1"/>
          </p:cNvPicPr>
          <p:nvPr/>
        </p:nvPicPr>
        <p:blipFill>
          <a:blip r:embed="rId5"/>
          <a:stretch>
            <a:fillRect/>
          </a:stretch>
        </p:blipFill>
        <p:spPr>
          <a:xfrm>
            <a:off x="6040996" y="2872920"/>
            <a:ext cx="2631517" cy="1744489"/>
          </a:xfrm>
          <a:prstGeom prst="rect">
            <a:avLst/>
          </a:prstGeom>
        </p:spPr>
      </p:pic>
    </p:spTree>
    <p:extLst>
      <p:ext uri="{BB962C8B-B14F-4D97-AF65-F5344CB8AC3E}">
        <p14:creationId xmlns:p14="http://schemas.microsoft.com/office/powerpoint/2010/main" val="569650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BB8C8-C0DA-4C2C-B7F7-15261D02A23B}"/>
              </a:ext>
            </a:extLst>
          </p:cNvPr>
          <p:cNvSpPr>
            <a:spLocks noGrp="1"/>
          </p:cNvSpPr>
          <p:nvPr>
            <p:ph type="title"/>
          </p:nvPr>
        </p:nvSpPr>
        <p:spPr>
          <a:xfrm>
            <a:off x="2173880" y="103810"/>
            <a:ext cx="5347643" cy="941400"/>
          </a:xfrm>
        </p:spPr>
        <p:txBody>
          <a:bodyPr/>
          <a:lstStyle/>
          <a:p>
            <a:r>
              <a:rPr lang="en-US" sz="3000" b="1">
                <a:solidFill>
                  <a:schemeClr val="bg1"/>
                </a:solidFill>
                <a:latin typeface="Times New Roman" panose="02020603050405020304" pitchFamily="18" charset="0"/>
                <a:cs typeface="Times New Roman" panose="02020603050405020304" pitchFamily="18" charset="0"/>
              </a:rPr>
              <a:t>Unity Gaming Environment</a:t>
            </a:r>
          </a:p>
        </p:txBody>
      </p:sp>
      <p:grpSp>
        <p:nvGrpSpPr>
          <p:cNvPr id="3" name="Google Shape;196;p14">
            <a:extLst>
              <a:ext uri="{FF2B5EF4-FFF2-40B4-BE49-F238E27FC236}">
                <a16:creationId xmlns:a16="http://schemas.microsoft.com/office/drawing/2014/main" id="{CB8C4035-5F78-9676-79E2-0D92796CA4D5}"/>
              </a:ext>
            </a:extLst>
          </p:cNvPr>
          <p:cNvGrpSpPr/>
          <p:nvPr/>
        </p:nvGrpSpPr>
        <p:grpSpPr>
          <a:xfrm>
            <a:off x="1513969" y="103819"/>
            <a:ext cx="659907" cy="586607"/>
            <a:chOff x="850092" y="3352934"/>
            <a:chExt cx="369517" cy="375660"/>
          </a:xfrm>
        </p:grpSpPr>
        <p:sp>
          <p:nvSpPr>
            <p:cNvPr id="4" name="Google Shape;197;p14">
              <a:extLst>
                <a:ext uri="{FF2B5EF4-FFF2-40B4-BE49-F238E27FC236}">
                  <a16:creationId xmlns:a16="http://schemas.microsoft.com/office/drawing/2014/main" id="{4AA45232-536A-326A-0639-DE0E8A270FF3}"/>
                </a:ext>
              </a:extLst>
            </p:cNvPr>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98;p14">
              <a:extLst>
                <a:ext uri="{FF2B5EF4-FFF2-40B4-BE49-F238E27FC236}">
                  <a16:creationId xmlns:a16="http://schemas.microsoft.com/office/drawing/2014/main" id="{8BB04BB3-730F-8549-EC52-87A5E3A3FCE7}"/>
                </a:ext>
              </a:extLst>
            </p:cNvPr>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99;p14">
              <a:extLst>
                <a:ext uri="{FF2B5EF4-FFF2-40B4-BE49-F238E27FC236}">
                  <a16:creationId xmlns:a16="http://schemas.microsoft.com/office/drawing/2014/main" id="{63C9BDB3-10C8-9397-9B38-09ED875388C5}"/>
                </a:ext>
              </a:extLst>
            </p:cNvPr>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200;p14">
              <a:extLst>
                <a:ext uri="{FF2B5EF4-FFF2-40B4-BE49-F238E27FC236}">
                  <a16:creationId xmlns:a16="http://schemas.microsoft.com/office/drawing/2014/main" id="{BAE587A7-7035-BF13-D229-D1B818F36451}"/>
                </a:ext>
              </a:extLst>
            </p:cNvPr>
            <p:cNvSpPr/>
            <p:nvPr/>
          </p:nvSpPr>
          <p:spPr>
            <a:xfrm>
              <a:off x="922975" y="3425962"/>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201;p14">
              <a:extLst>
                <a:ext uri="{FF2B5EF4-FFF2-40B4-BE49-F238E27FC236}">
                  <a16:creationId xmlns:a16="http://schemas.microsoft.com/office/drawing/2014/main" id="{E6A20E74-1438-CFDD-6CD2-4C3C4F8EA0D0}"/>
                </a:ext>
              </a:extLst>
            </p:cNvPr>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 name="Picture 10" descr="Graphical user interface, application, Teams&#10;&#10;Description automatically generated">
            <a:extLst>
              <a:ext uri="{FF2B5EF4-FFF2-40B4-BE49-F238E27FC236}">
                <a16:creationId xmlns:a16="http://schemas.microsoft.com/office/drawing/2014/main" id="{CA29E6FD-A3DE-65F6-A06B-6B4C4B3EB746}"/>
              </a:ext>
            </a:extLst>
          </p:cNvPr>
          <p:cNvPicPr>
            <a:picLocks noChangeAspect="1"/>
          </p:cNvPicPr>
          <p:nvPr/>
        </p:nvPicPr>
        <p:blipFill>
          <a:blip r:embed="rId2"/>
          <a:stretch>
            <a:fillRect/>
          </a:stretch>
        </p:blipFill>
        <p:spPr>
          <a:xfrm>
            <a:off x="625187" y="764218"/>
            <a:ext cx="8046026" cy="3221400"/>
          </a:xfrm>
          <a:prstGeom prst="rect">
            <a:avLst/>
          </a:prstGeom>
        </p:spPr>
      </p:pic>
      <p:sp>
        <p:nvSpPr>
          <p:cNvPr id="14" name="TextBox 13">
            <a:extLst>
              <a:ext uri="{FF2B5EF4-FFF2-40B4-BE49-F238E27FC236}">
                <a16:creationId xmlns:a16="http://schemas.microsoft.com/office/drawing/2014/main" id="{C41E8B76-CFFA-43AC-BDD8-28F5BE2871A6}"/>
              </a:ext>
            </a:extLst>
          </p:cNvPr>
          <p:cNvSpPr txBox="1"/>
          <p:nvPr/>
        </p:nvSpPr>
        <p:spPr>
          <a:xfrm>
            <a:off x="625187" y="4039267"/>
            <a:ext cx="3179992" cy="1077218"/>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n-US" sz="1600">
                <a:solidFill>
                  <a:schemeClr val="bg1"/>
                </a:solidFill>
                <a:latin typeface="Times New Roman" panose="02020603050405020304" pitchFamily="18" charset="0"/>
                <a:cs typeface="Times New Roman" panose="02020603050405020304" pitchFamily="18" charset="0"/>
              </a:rPr>
              <a:t>Main Camera Component</a:t>
            </a:r>
          </a:p>
          <a:p>
            <a:pPr marL="285750" indent="-285750">
              <a:buClr>
                <a:schemeClr val="bg1"/>
              </a:buClr>
              <a:buFont typeface="Wingdings" panose="05000000000000000000" pitchFamily="2" charset="2"/>
              <a:buChar char="v"/>
            </a:pPr>
            <a:r>
              <a:rPr lang="en-US" sz="1600">
                <a:solidFill>
                  <a:schemeClr val="bg1"/>
                </a:solidFill>
                <a:latin typeface="Times New Roman" panose="02020603050405020304" pitchFamily="18" charset="0"/>
                <a:cs typeface="Times New Roman" panose="02020603050405020304" pitchFamily="18" charset="0"/>
              </a:rPr>
              <a:t>MQTT Receiver Component</a:t>
            </a:r>
          </a:p>
          <a:p>
            <a:pPr marL="285750" indent="-285750">
              <a:buClr>
                <a:schemeClr val="bg1"/>
              </a:buClr>
              <a:buFont typeface="Wingdings" panose="05000000000000000000" pitchFamily="2" charset="2"/>
              <a:buChar char="v"/>
            </a:pPr>
            <a:r>
              <a:rPr lang="en-US" sz="1600">
                <a:solidFill>
                  <a:schemeClr val="bg1"/>
                </a:solidFill>
                <a:latin typeface="Times New Roman" panose="02020603050405020304" pitchFamily="18" charset="0"/>
                <a:cs typeface="Times New Roman" panose="02020603050405020304" pitchFamily="18" charset="0"/>
              </a:rPr>
              <a:t>OVR Controller Component</a:t>
            </a:r>
          </a:p>
          <a:p>
            <a:endParaRPr lang="en-US" sz="160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1FAD3B2-8C2B-743C-A056-8E96345BBF87}"/>
              </a:ext>
            </a:extLst>
          </p:cNvPr>
          <p:cNvSpPr txBox="1"/>
          <p:nvPr/>
        </p:nvSpPr>
        <p:spPr>
          <a:xfrm>
            <a:off x="3946813" y="4086894"/>
            <a:ext cx="4572000" cy="584775"/>
          </a:xfrm>
          <a:prstGeom prst="rect">
            <a:avLst/>
          </a:prstGeom>
          <a:noFill/>
        </p:spPr>
        <p:txBody>
          <a:bodyPr wrap="square">
            <a:spAutoFit/>
          </a:bodyPr>
          <a:lstStyle/>
          <a:p>
            <a:pPr marL="285750" indent="-285750">
              <a:buClr>
                <a:schemeClr val="bg1"/>
              </a:buClr>
              <a:buFont typeface="Wingdings" panose="05000000000000000000" pitchFamily="2" charset="2"/>
              <a:buChar char="v"/>
            </a:pPr>
            <a:r>
              <a:rPr lang="en-US" sz="1600">
                <a:solidFill>
                  <a:schemeClr val="bg1"/>
                </a:solidFill>
                <a:latin typeface="Times New Roman" panose="02020603050405020304" pitchFamily="18" charset="0"/>
                <a:cs typeface="Times New Roman" panose="02020603050405020304" pitchFamily="18" charset="0"/>
              </a:rPr>
              <a:t>Sphere Module Component</a:t>
            </a:r>
          </a:p>
          <a:p>
            <a:pPr marL="285750" indent="-285750">
              <a:buClr>
                <a:schemeClr val="bg1"/>
              </a:buClr>
              <a:buFont typeface="Wingdings" panose="05000000000000000000" pitchFamily="2" charset="2"/>
              <a:buChar char="v"/>
            </a:pPr>
            <a:r>
              <a:rPr lang="en-US" sz="1600">
                <a:solidFill>
                  <a:schemeClr val="bg1"/>
                </a:solidFill>
                <a:latin typeface="Times New Roman" panose="02020603050405020304" pitchFamily="18" charset="0"/>
                <a:cs typeface="Times New Roman" panose="02020603050405020304" pitchFamily="18" charset="0"/>
              </a:rPr>
              <a:t>Streaming Video Receive Component</a:t>
            </a:r>
          </a:p>
        </p:txBody>
      </p:sp>
    </p:spTree>
    <p:extLst>
      <p:ext uri="{BB962C8B-B14F-4D97-AF65-F5344CB8AC3E}">
        <p14:creationId xmlns:p14="http://schemas.microsoft.com/office/powerpoint/2010/main" val="956534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nal unity demo">
            <a:hlinkClick r:id="" action="ppaction://media"/>
            <a:extLst>
              <a:ext uri="{FF2B5EF4-FFF2-40B4-BE49-F238E27FC236}">
                <a16:creationId xmlns:a16="http://schemas.microsoft.com/office/drawing/2014/main" id="{A0ECBE01-7589-B320-32A2-FBFCC8E832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28225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1f949cce5d4_0_109"/>
          <p:cNvSpPr txBox="1">
            <a:spLocks noGrp="1"/>
          </p:cNvSpPr>
          <p:nvPr>
            <p:ph type="title" idx="4"/>
          </p:nvPr>
        </p:nvSpPr>
        <p:spPr>
          <a:xfrm>
            <a:off x="3081822" y="227311"/>
            <a:ext cx="1993386"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bg1"/>
                </a:solidFill>
                <a:latin typeface="Times New Roman" panose="02020603050405020304" pitchFamily="18" charset="0"/>
                <a:cs typeface="Times New Roman" panose="02020603050405020304" pitchFamily="18" charset="0"/>
              </a:rPr>
              <a:t>Challenges</a:t>
            </a:r>
            <a:endParaRPr sz="3000" b="1">
              <a:solidFill>
                <a:schemeClr val="bg1"/>
              </a:solidFill>
              <a:latin typeface="Times New Roman" panose="02020603050405020304" pitchFamily="18" charset="0"/>
              <a:cs typeface="Times New Roman" panose="02020603050405020304" pitchFamily="18" charset="0"/>
            </a:endParaRPr>
          </a:p>
        </p:txBody>
      </p:sp>
      <p:sp>
        <p:nvSpPr>
          <p:cNvPr id="2" name="Google Shape;77;p3">
            <a:extLst>
              <a:ext uri="{FF2B5EF4-FFF2-40B4-BE49-F238E27FC236}">
                <a16:creationId xmlns:a16="http://schemas.microsoft.com/office/drawing/2014/main" id="{4F392C48-D960-4402-92CF-2834F4B16B06}"/>
              </a:ext>
            </a:extLst>
          </p:cNvPr>
          <p:cNvSpPr/>
          <p:nvPr/>
        </p:nvSpPr>
        <p:spPr>
          <a:xfrm>
            <a:off x="2203228" y="137886"/>
            <a:ext cx="798764" cy="68396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24BB9171-CDCA-6B7C-94C8-B214551711E2}"/>
              </a:ext>
            </a:extLst>
          </p:cNvPr>
          <p:cNvSpPr txBox="1"/>
          <p:nvPr/>
        </p:nvSpPr>
        <p:spPr>
          <a:xfrm>
            <a:off x="385685" y="1110599"/>
            <a:ext cx="8497058" cy="3268652"/>
          </a:xfrm>
          <a:prstGeom prst="rect">
            <a:avLst/>
          </a:prstGeom>
          <a:noFill/>
        </p:spPr>
        <p:txBody>
          <a:bodyPr wrap="square" lIns="91440" tIns="45720" rIns="91440" bIns="45720" rtlCol="0" anchor="t">
            <a:spAutoFit/>
          </a:bodyPr>
          <a:lstStyle/>
          <a:p>
            <a:pPr>
              <a:lnSpc>
                <a:spcPct val="150000"/>
              </a:lnSpc>
            </a:pPr>
            <a:r>
              <a:rPr lang="en-US" sz="2000">
                <a:solidFill>
                  <a:schemeClr val="bg1"/>
                </a:solidFill>
                <a:latin typeface="Times New Roman"/>
                <a:cs typeface="Times New Roman"/>
              </a:rPr>
              <a:t>1. Connectivity issues in the Software Defined Radio Setup.</a:t>
            </a:r>
          </a:p>
          <a:p>
            <a:pPr>
              <a:lnSpc>
                <a:spcPct val="150000"/>
              </a:lnSpc>
            </a:pPr>
            <a:r>
              <a:rPr lang="en-US" sz="2000">
                <a:solidFill>
                  <a:schemeClr val="bg1"/>
                </a:solidFill>
                <a:latin typeface="Times New Roman"/>
                <a:cs typeface="Times New Roman"/>
              </a:rPr>
              <a:t>2. Lack of resources such as oculus and routers with static IP addresses.</a:t>
            </a:r>
          </a:p>
          <a:p>
            <a:pPr>
              <a:lnSpc>
                <a:spcPct val="150000"/>
              </a:lnSpc>
            </a:pPr>
            <a:r>
              <a:rPr lang="en-US" sz="2000">
                <a:solidFill>
                  <a:schemeClr val="bg1"/>
                </a:solidFill>
                <a:latin typeface="Times New Roman"/>
                <a:cs typeface="Times New Roman"/>
              </a:rPr>
              <a:t>3. Getting the streamed video from the unity gaming engine and adjusting the playback speed.</a:t>
            </a:r>
          </a:p>
          <a:p>
            <a:pPr>
              <a:lnSpc>
                <a:spcPct val="150000"/>
              </a:lnSpc>
              <a:buClr>
                <a:schemeClr val="bg1"/>
              </a:buClr>
            </a:pPr>
            <a:endParaRPr lang="en-US" sz="200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Clr>
                <a:schemeClr val="bg1"/>
              </a:buClr>
              <a:buFont typeface="Arial" panose="020B0604020202020204" pitchFamily="34" charset="0"/>
              <a:buChar char="•"/>
            </a:pPr>
            <a:r>
              <a:rPr lang="en-US" sz="2000">
                <a:solidFill>
                  <a:schemeClr val="bg1"/>
                </a:solidFill>
                <a:latin typeface="Times New Roman"/>
                <a:cs typeface="Times New Roman"/>
              </a:rPr>
              <a:t>We are working closely with Dialog innovation center to find necessary solutions for above challenges.</a:t>
            </a:r>
          </a:p>
        </p:txBody>
      </p:sp>
    </p:spTree>
    <p:extLst>
      <p:ext uri="{BB962C8B-B14F-4D97-AF65-F5344CB8AC3E}">
        <p14:creationId xmlns:p14="http://schemas.microsoft.com/office/powerpoint/2010/main" val="19457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21"/>
        <p:cNvGrpSpPr/>
        <p:nvPr/>
      </p:nvGrpSpPr>
      <p:grpSpPr>
        <a:xfrm>
          <a:off x="0" y="0"/>
          <a:ext cx="0" cy="0"/>
          <a:chOff x="0" y="0"/>
          <a:chExt cx="0" cy="0"/>
        </a:xfrm>
      </p:grpSpPr>
      <p:grpSp>
        <p:nvGrpSpPr>
          <p:cNvPr id="222" name="Google Shape;222;p16"/>
          <p:cNvGrpSpPr/>
          <p:nvPr/>
        </p:nvGrpSpPr>
        <p:grpSpPr>
          <a:xfrm>
            <a:off x="2738208" y="70653"/>
            <a:ext cx="606461" cy="479994"/>
            <a:chOff x="8065100" y="2000174"/>
            <a:chExt cx="255086" cy="301684"/>
          </a:xfrm>
        </p:grpSpPr>
        <p:sp>
          <p:nvSpPr>
            <p:cNvPr id="223" name="Google Shape;223;p16"/>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6"/>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6"/>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6"/>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 name="Google Shape;227;p16"/>
          <p:cNvSpPr txBox="1"/>
          <p:nvPr/>
        </p:nvSpPr>
        <p:spPr>
          <a:xfrm>
            <a:off x="3588334" y="70843"/>
            <a:ext cx="5735700" cy="58493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chemeClr val="lt1"/>
                </a:solidFill>
                <a:latin typeface="Times New Roman"/>
                <a:cs typeface="Times New Roman"/>
                <a:sym typeface="Times New Roman"/>
              </a:rPr>
              <a:t>Progress</a:t>
            </a:r>
            <a:endParaRPr sz="1400" b="0" i="0" u="none" strike="noStrike" cap="none">
              <a:solidFill>
                <a:srgbClr val="000000"/>
              </a:solidFill>
              <a:latin typeface="Arial"/>
              <a:ea typeface="Arial"/>
              <a:cs typeface="Arial"/>
              <a:sym typeface="Arial"/>
            </a:endParaRPr>
          </a:p>
        </p:txBody>
      </p:sp>
      <p:pic>
        <p:nvPicPr>
          <p:cNvPr id="8" name="Picture 7" descr="Chart&#10;&#10;Description automatically generated">
            <a:extLst>
              <a:ext uri="{FF2B5EF4-FFF2-40B4-BE49-F238E27FC236}">
                <a16:creationId xmlns:a16="http://schemas.microsoft.com/office/drawing/2014/main" id="{E7C21744-27F4-3252-4395-BB601ABA178B}"/>
              </a:ext>
            </a:extLst>
          </p:cNvPr>
          <p:cNvPicPr>
            <a:picLocks noChangeAspect="1"/>
          </p:cNvPicPr>
          <p:nvPr/>
        </p:nvPicPr>
        <p:blipFill>
          <a:blip r:embed="rId3"/>
          <a:stretch>
            <a:fillRect/>
          </a:stretch>
        </p:blipFill>
        <p:spPr>
          <a:xfrm>
            <a:off x="621685" y="679127"/>
            <a:ext cx="7684115" cy="442245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8"/>
          <p:cNvSpPr txBox="1">
            <a:spLocks noGrp="1"/>
          </p:cNvSpPr>
          <p:nvPr>
            <p:ph type="title"/>
          </p:nvPr>
        </p:nvSpPr>
        <p:spPr>
          <a:xfrm>
            <a:off x="1883386" y="82371"/>
            <a:ext cx="57357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800" b="1">
                <a:solidFill>
                  <a:schemeClr val="lt1"/>
                </a:solidFill>
                <a:latin typeface="Times New Roman"/>
                <a:ea typeface="Times New Roman"/>
                <a:cs typeface="Times New Roman"/>
                <a:sym typeface="Times New Roman"/>
              </a:rPr>
              <a:t>References</a:t>
            </a:r>
            <a:endParaRPr sz="2800" b="1">
              <a:solidFill>
                <a:schemeClr val="lt1"/>
              </a:solidFill>
              <a:latin typeface="Times New Roman"/>
              <a:ea typeface="Times New Roman"/>
              <a:cs typeface="Times New Roman"/>
              <a:sym typeface="Times New Roman"/>
            </a:endParaRPr>
          </a:p>
        </p:txBody>
      </p:sp>
      <p:sp>
        <p:nvSpPr>
          <p:cNvPr id="310" name="Google Shape;310;p18"/>
          <p:cNvSpPr txBox="1">
            <a:spLocks noGrp="1"/>
          </p:cNvSpPr>
          <p:nvPr>
            <p:ph type="body" idx="1"/>
          </p:nvPr>
        </p:nvSpPr>
        <p:spPr>
          <a:xfrm>
            <a:off x="851094" y="857919"/>
            <a:ext cx="7291100" cy="4203210"/>
          </a:xfrm>
          <a:prstGeom prst="rect">
            <a:avLst/>
          </a:prstGeom>
          <a:noFill/>
          <a:ln>
            <a:noFill/>
          </a:ln>
        </p:spPr>
        <p:txBody>
          <a:bodyPr spcFirstLastPara="1" wrap="square" lIns="91425" tIns="91425" rIns="91425" bIns="91425" anchor="t" anchorCtr="0">
            <a:noAutofit/>
          </a:bodyPr>
          <a:lstStyle/>
          <a:p>
            <a:pPr marL="155575" lvl="0" indent="0" algn="l" rtl="0">
              <a:lnSpc>
                <a:spcPct val="100000"/>
              </a:lnSpc>
              <a:spcBef>
                <a:spcPts val="0"/>
              </a:spcBef>
              <a:spcAft>
                <a:spcPts val="0"/>
              </a:spcAft>
              <a:buSzPts val="1150"/>
              <a:buNone/>
            </a:pPr>
            <a:r>
              <a:rPr lang="en-US" sz="1200">
                <a:latin typeface="Times New Roman"/>
                <a:ea typeface="Times New Roman"/>
                <a:cs typeface="Times New Roman"/>
                <a:sym typeface="Times New Roman"/>
              </a:rPr>
              <a:t>[1] </a:t>
            </a:r>
            <a:r>
              <a:rPr lang="en-US" sz="1200" u="sng">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a:t>
            </a:r>
            <a:r>
              <a:rPr lang="en-US" sz="1200" u="sng" err="1">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gitlab.eurecom.fr</a:t>
            </a:r>
            <a:r>
              <a:rPr lang="en-US" sz="1200" u="sng">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t>
            </a:r>
            <a:r>
              <a:rPr lang="en-US" sz="1200" u="sng" err="1">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oai</a:t>
            </a:r>
            <a:r>
              <a:rPr lang="en-US" sz="1200" u="sng">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t>
            </a:r>
            <a:r>
              <a:rPr lang="en-US" sz="1200" u="sng" err="1">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cn5g</a:t>
            </a:r>
            <a:r>
              <a:rPr lang="en-US" sz="1200" u="sng">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t>
            </a:r>
            <a:r>
              <a:rPr lang="en-US" sz="1200" u="sng" err="1">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oai</a:t>
            </a:r>
            <a:r>
              <a:rPr lang="en-US" sz="1200" u="sng">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t>
            </a:r>
            <a:r>
              <a:rPr lang="en-US" sz="1200" u="sng" err="1">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cn5g</a:t>
            </a:r>
            <a:r>
              <a:rPr lang="en-US" sz="1200" u="sng">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-fed/-/blob/master/docs/</a:t>
            </a:r>
            <a:r>
              <a:rPr lang="en-US" sz="1200" u="sng" err="1">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DEPLOY_HOME.md</a:t>
            </a:r>
            <a:endParaRPr sz="1200">
              <a:latin typeface="Times New Roman"/>
              <a:ea typeface="Times New Roman"/>
              <a:cs typeface="Times New Roman"/>
              <a:sym typeface="Times New Roman"/>
            </a:endParaRPr>
          </a:p>
          <a:p>
            <a:pPr marL="155575" lvl="0" indent="0" algn="l" rtl="0">
              <a:lnSpc>
                <a:spcPct val="100000"/>
              </a:lnSpc>
              <a:spcBef>
                <a:spcPts val="0"/>
              </a:spcBef>
              <a:spcAft>
                <a:spcPts val="0"/>
              </a:spcAft>
              <a:buSzPts val="1150"/>
              <a:buNone/>
            </a:pPr>
            <a:endParaRPr sz="1200">
              <a:solidFill>
                <a:schemeClr val="lt1"/>
              </a:solidFill>
              <a:latin typeface="Times New Roman"/>
              <a:ea typeface="Times New Roman"/>
              <a:cs typeface="Times New Roman"/>
              <a:sym typeface="Times New Roman"/>
            </a:endParaRPr>
          </a:p>
          <a:p>
            <a:pPr marL="155575" lvl="0" indent="0" algn="l" rtl="0">
              <a:lnSpc>
                <a:spcPct val="100000"/>
              </a:lnSpc>
              <a:spcBef>
                <a:spcPts val="0"/>
              </a:spcBef>
              <a:spcAft>
                <a:spcPts val="0"/>
              </a:spcAft>
              <a:buSzPts val="1150"/>
              <a:buNone/>
            </a:pPr>
            <a:r>
              <a:rPr lang="en-US" sz="1200">
                <a:solidFill>
                  <a:schemeClr val="lt1"/>
                </a:solidFill>
                <a:latin typeface="Times New Roman"/>
                <a:ea typeface="Times New Roman"/>
                <a:cs typeface="Times New Roman"/>
                <a:sym typeface="Times New Roman"/>
              </a:rPr>
              <a:t>[2] </a:t>
            </a:r>
            <a:r>
              <a:rPr lang="en-US" sz="1200" err="1">
                <a:solidFill>
                  <a:schemeClr val="lt1"/>
                </a:solidFill>
                <a:latin typeface="Times New Roman"/>
                <a:ea typeface="Times New Roman"/>
                <a:cs typeface="Times New Roman"/>
                <a:sym typeface="Times New Roman"/>
              </a:rPr>
              <a:t>Egils</a:t>
            </a:r>
            <a:r>
              <a:rPr lang="en-US" sz="1200">
                <a:solidFill>
                  <a:schemeClr val="lt1"/>
                </a:solidFill>
                <a:latin typeface="Times New Roman"/>
                <a:ea typeface="Times New Roman"/>
                <a:cs typeface="Times New Roman"/>
                <a:sym typeface="Times New Roman"/>
              </a:rPr>
              <a:t> </a:t>
            </a:r>
            <a:r>
              <a:rPr lang="en-US" sz="1200" err="1">
                <a:solidFill>
                  <a:schemeClr val="lt1"/>
                </a:solidFill>
                <a:latin typeface="Times New Roman"/>
                <a:ea typeface="Times New Roman"/>
                <a:cs typeface="Times New Roman"/>
                <a:sym typeface="Times New Roman"/>
              </a:rPr>
              <a:t>Ginters</a:t>
            </a:r>
            <a:r>
              <a:rPr lang="en-US" sz="1200">
                <a:solidFill>
                  <a:schemeClr val="lt1"/>
                </a:solidFill>
                <a:latin typeface="Times New Roman"/>
                <a:ea typeface="Times New Roman"/>
                <a:cs typeface="Times New Roman"/>
                <a:sym typeface="Times New Roman"/>
              </a:rPr>
              <a:t>, Augmented reality use for cycling quality improvement, Procedia Computer Science, Volume 149, 2019, Pages 167-176, ISSN 1877-0509, </a:t>
            </a:r>
            <a:r>
              <a:rPr lang="en-US" sz="1200" u="sng">
                <a:solidFill>
                  <a:schemeClr val="lt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a:t>
            </a:r>
            <a:r>
              <a:rPr lang="en-US" sz="1200" u="sng" err="1">
                <a:solidFill>
                  <a:schemeClr val="lt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doi.org</a:t>
            </a:r>
            <a:r>
              <a:rPr lang="en-US" sz="1200" u="sng">
                <a:solidFill>
                  <a:schemeClr val="lt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/10.1016/</a:t>
            </a:r>
            <a:r>
              <a:rPr lang="en-US" sz="1200" u="sng" err="1">
                <a:solidFill>
                  <a:schemeClr val="lt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j.procs.2019.01.120</a:t>
            </a:r>
            <a:endParaRPr sz="1200" u="sng">
              <a:solidFill>
                <a:schemeClr val="lt1"/>
              </a:solidFill>
              <a:latin typeface="Times New Roman"/>
              <a:ea typeface="Times New Roman"/>
              <a:cs typeface="Times New Roman"/>
              <a:sym typeface="Times New Roman"/>
            </a:endParaRPr>
          </a:p>
          <a:p>
            <a:pPr marL="155575" lvl="0" indent="0" algn="l" rtl="0">
              <a:lnSpc>
                <a:spcPct val="100000"/>
              </a:lnSpc>
              <a:spcBef>
                <a:spcPts val="0"/>
              </a:spcBef>
              <a:spcAft>
                <a:spcPts val="0"/>
              </a:spcAft>
              <a:buSzPts val="1150"/>
              <a:buNone/>
            </a:pPr>
            <a:endParaRPr sz="1200" u="sng">
              <a:solidFill>
                <a:schemeClr val="lt1"/>
              </a:solidFill>
              <a:latin typeface="Times New Roman"/>
              <a:ea typeface="Times New Roman"/>
              <a:cs typeface="Times New Roman"/>
              <a:sym typeface="Times New Roman"/>
            </a:endParaRPr>
          </a:p>
          <a:p>
            <a:pPr marL="155575" lvl="0" indent="0" algn="l" rtl="0">
              <a:lnSpc>
                <a:spcPct val="100000"/>
              </a:lnSpc>
              <a:spcBef>
                <a:spcPts val="0"/>
              </a:spcBef>
              <a:spcAft>
                <a:spcPts val="0"/>
              </a:spcAft>
              <a:buSzPts val="1150"/>
              <a:buNone/>
            </a:pPr>
            <a:r>
              <a:rPr lang="en-US" sz="1200">
                <a:solidFill>
                  <a:schemeClr val="lt1"/>
                </a:solidFill>
                <a:latin typeface="Times New Roman"/>
                <a:ea typeface="Times New Roman"/>
                <a:cs typeface="Times New Roman"/>
                <a:sym typeface="Times New Roman"/>
              </a:rPr>
              <a:t>[3] </a:t>
            </a:r>
            <a:r>
              <a:rPr lang="en-US" sz="1200" u="sng">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a:t>
            </a:r>
            <a:r>
              <a:rPr lang="en-US" sz="1200" u="sng" err="1">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www.huawei.com</a:t>
            </a:r>
            <a:r>
              <a:rPr lang="en-US" sz="1200" u="sng">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a:t>
            </a:r>
            <a:r>
              <a:rPr lang="en-US" sz="1200" u="sng" err="1">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minisite</a:t>
            </a:r>
            <a:r>
              <a:rPr lang="en-US" sz="1200" u="sng">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/pdf/</a:t>
            </a:r>
            <a:r>
              <a:rPr lang="en-US" sz="1200" u="sng" err="1">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ilab</a:t>
            </a:r>
            <a:r>
              <a:rPr lang="en-US" sz="1200" u="sng">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a:t>
            </a:r>
            <a:r>
              <a:rPr lang="en-US" sz="1200" u="sng" err="1">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cloud_vr_network_solution_white_paper_en.pdf</a:t>
            </a:r>
            <a:endParaRPr sz="1200">
              <a:solidFill>
                <a:schemeClr val="lt1"/>
              </a:solidFill>
              <a:latin typeface="Times New Roman"/>
              <a:ea typeface="Times New Roman"/>
              <a:cs typeface="Times New Roman"/>
              <a:sym typeface="Times New Roman"/>
            </a:endParaRPr>
          </a:p>
          <a:p>
            <a:pPr marL="155575" lvl="0" indent="0" algn="l" rtl="0">
              <a:lnSpc>
                <a:spcPct val="100000"/>
              </a:lnSpc>
              <a:spcBef>
                <a:spcPts val="0"/>
              </a:spcBef>
              <a:spcAft>
                <a:spcPts val="0"/>
              </a:spcAft>
              <a:buSzPts val="1150"/>
              <a:buNone/>
            </a:pPr>
            <a:endParaRPr sz="1200">
              <a:solidFill>
                <a:schemeClr val="lt1"/>
              </a:solidFill>
              <a:latin typeface="Times New Roman"/>
              <a:ea typeface="Times New Roman"/>
              <a:cs typeface="Times New Roman"/>
              <a:sym typeface="Times New Roman"/>
            </a:endParaRPr>
          </a:p>
          <a:p>
            <a:pPr marL="155575" lvl="0" indent="0" algn="l" rtl="0">
              <a:lnSpc>
                <a:spcPct val="100000"/>
              </a:lnSpc>
              <a:spcBef>
                <a:spcPts val="0"/>
              </a:spcBef>
              <a:spcAft>
                <a:spcPts val="0"/>
              </a:spcAft>
              <a:buSzPts val="1150"/>
              <a:buNone/>
            </a:pPr>
            <a:r>
              <a:rPr lang="en-US" sz="1200">
                <a:solidFill>
                  <a:schemeClr val="lt1"/>
                </a:solidFill>
                <a:latin typeface="Times New Roman"/>
                <a:ea typeface="Times New Roman"/>
                <a:cs typeface="Times New Roman"/>
                <a:sym typeface="Times New Roman"/>
              </a:rPr>
              <a:t>[4] </a:t>
            </a:r>
            <a:r>
              <a:rPr lang="en-US" sz="1200">
                <a:solidFill>
                  <a:schemeClr val="lt1"/>
                </a:solidFill>
                <a:latin typeface="Times New Roman"/>
                <a:ea typeface="Times New Roman"/>
                <a:cs typeface="Times New Roman"/>
                <a:sym typeface="Times New Roman"/>
                <a:hlinkClick r:id="rId6"/>
              </a:rPr>
              <a:t>https://</a:t>
            </a:r>
            <a:r>
              <a:rPr lang="en-US" sz="1200" err="1">
                <a:solidFill>
                  <a:schemeClr val="lt1"/>
                </a:solidFill>
                <a:latin typeface="Times New Roman"/>
                <a:ea typeface="Times New Roman"/>
                <a:cs typeface="Times New Roman"/>
                <a:sym typeface="Times New Roman"/>
                <a:hlinkClick r:id="rId6"/>
              </a:rPr>
              <a:t>www.digitalocean.com</a:t>
            </a:r>
            <a:r>
              <a:rPr lang="en-US" sz="1200">
                <a:solidFill>
                  <a:schemeClr val="lt1"/>
                </a:solidFill>
                <a:latin typeface="Times New Roman"/>
                <a:ea typeface="Times New Roman"/>
                <a:cs typeface="Times New Roman"/>
                <a:sym typeface="Times New Roman"/>
                <a:hlinkClick r:id="rId6"/>
              </a:rPr>
              <a:t>/community/tutorials/how-to-set-up-a-video-streaming-server-using-nginx-rtmp-on-ubuntu-20-04</a:t>
            </a:r>
            <a:endParaRPr lang="en-US" sz="1200">
              <a:solidFill>
                <a:schemeClr val="lt1"/>
              </a:solidFill>
              <a:latin typeface="Times New Roman"/>
              <a:ea typeface="Times New Roman"/>
              <a:cs typeface="Times New Roman"/>
              <a:sym typeface="Times New Roman"/>
            </a:endParaRPr>
          </a:p>
          <a:p>
            <a:pPr marL="155575" lvl="0" indent="0" algn="l" rtl="0">
              <a:lnSpc>
                <a:spcPct val="100000"/>
              </a:lnSpc>
              <a:spcBef>
                <a:spcPts val="0"/>
              </a:spcBef>
              <a:spcAft>
                <a:spcPts val="0"/>
              </a:spcAft>
              <a:buSzPts val="1150"/>
              <a:buNone/>
            </a:pPr>
            <a:endParaRPr sz="1200">
              <a:solidFill>
                <a:schemeClr val="lt1"/>
              </a:solidFill>
              <a:latin typeface="Times New Roman"/>
              <a:ea typeface="Times New Roman"/>
              <a:cs typeface="Times New Roman"/>
              <a:sym typeface="Times New Roman"/>
            </a:endParaRPr>
          </a:p>
        </p:txBody>
      </p:sp>
      <p:grpSp>
        <p:nvGrpSpPr>
          <p:cNvPr id="311" name="Google Shape;311;p18"/>
          <p:cNvGrpSpPr/>
          <p:nvPr/>
        </p:nvGrpSpPr>
        <p:grpSpPr>
          <a:xfrm>
            <a:off x="1335028" y="179449"/>
            <a:ext cx="485014" cy="509574"/>
            <a:chOff x="5621097" y="1500761"/>
            <a:chExt cx="371424" cy="355446"/>
          </a:xfrm>
        </p:grpSpPr>
        <p:sp>
          <p:nvSpPr>
            <p:cNvPr id="312" name="Google Shape;312;p18"/>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8"/>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5337175" y="1373325"/>
            <a:ext cx="2837400" cy="1252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4000">
                <a:solidFill>
                  <a:schemeClr val="lt1"/>
                </a:solidFill>
                <a:latin typeface="Times New Roman"/>
                <a:ea typeface="Times New Roman"/>
                <a:cs typeface="Times New Roman"/>
                <a:sym typeface="Times New Roman"/>
              </a:rPr>
              <a:t>Thank You</a:t>
            </a:r>
            <a:endParaRPr sz="4000">
              <a:solidFill>
                <a:schemeClr val="lt1"/>
              </a:solidFill>
              <a:latin typeface="Times New Roman"/>
              <a:ea typeface="Times New Roman"/>
              <a:cs typeface="Times New Roman"/>
              <a:sym typeface="Times New Roman"/>
            </a:endParaRPr>
          </a:p>
        </p:txBody>
      </p:sp>
      <p:cxnSp>
        <p:nvCxnSpPr>
          <p:cNvPr id="319" name="Google Shape;319;p19"/>
          <p:cNvCxnSpPr/>
          <p:nvPr/>
        </p:nvCxnSpPr>
        <p:spPr>
          <a:xfrm>
            <a:off x="5225150" y="1540302"/>
            <a:ext cx="0" cy="218970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320" name="Google Shape;320;p19"/>
          <p:cNvSpPr/>
          <p:nvPr/>
        </p:nvSpPr>
        <p:spPr>
          <a:xfrm>
            <a:off x="0" y="921985"/>
            <a:ext cx="4714800" cy="3147129"/>
          </a:xfrm>
          <a:prstGeom prst="flowChartDelay">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Google Shape;268;p48">
            <a:extLst>
              <a:ext uri="{FF2B5EF4-FFF2-40B4-BE49-F238E27FC236}">
                <a16:creationId xmlns:a16="http://schemas.microsoft.com/office/drawing/2014/main" id="{909A40EB-9450-5FD6-64B5-42DF398C8C13}"/>
              </a:ext>
            </a:extLst>
          </p:cNvPr>
          <p:cNvPicPr preferRelativeResize="0"/>
          <p:nvPr/>
        </p:nvPicPr>
        <p:blipFill>
          <a:blip r:embed="rId3">
            <a:extLst>
              <a:ext uri="{28A0092B-C50C-407E-A947-70E740481C1C}">
                <a14:useLocalDpi xmlns:a14="http://schemas.microsoft.com/office/drawing/2010/main" val="0"/>
              </a:ext>
            </a:extLst>
          </a:blip>
          <a:stretch>
            <a:fillRect/>
          </a:stretch>
        </p:blipFill>
        <p:spPr>
          <a:xfrm>
            <a:off x="0" y="998185"/>
            <a:ext cx="4714800" cy="3147129"/>
          </a:xfrm>
          <a:prstGeom prst="flowChartDelay">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1921480" y="473110"/>
            <a:ext cx="57357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800" b="1">
                <a:solidFill>
                  <a:schemeClr val="lt1"/>
                </a:solidFill>
                <a:latin typeface="Times New Roman"/>
                <a:ea typeface="Times New Roman"/>
                <a:cs typeface="Times New Roman"/>
                <a:sym typeface="Times New Roman"/>
              </a:rPr>
              <a:t>Project Scope</a:t>
            </a:r>
            <a:endParaRPr sz="2800" b="1">
              <a:solidFill>
                <a:schemeClr val="lt1"/>
              </a:solidFill>
              <a:latin typeface="Times New Roman"/>
              <a:ea typeface="Times New Roman"/>
              <a:cs typeface="Times New Roman"/>
              <a:sym typeface="Times New Roman"/>
            </a:endParaRPr>
          </a:p>
        </p:txBody>
      </p:sp>
      <p:sp>
        <p:nvSpPr>
          <p:cNvPr id="123" name="Google Shape;123;p5"/>
          <p:cNvSpPr txBox="1">
            <a:spLocks noGrp="1"/>
          </p:cNvSpPr>
          <p:nvPr>
            <p:ph type="body" idx="1"/>
          </p:nvPr>
        </p:nvSpPr>
        <p:spPr>
          <a:xfrm>
            <a:off x="589078" y="1103677"/>
            <a:ext cx="7381780" cy="3698414"/>
          </a:xfrm>
          <a:prstGeom prst="rect">
            <a:avLst/>
          </a:prstGeom>
          <a:noFill/>
          <a:ln>
            <a:noFill/>
          </a:ln>
        </p:spPr>
        <p:txBody>
          <a:bodyPr spcFirstLastPara="1" wrap="square" lIns="91425" tIns="91425" rIns="91425" bIns="91425" anchor="t" anchorCtr="0">
            <a:noAutofit/>
          </a:bodyPr>
          <a:lstStyle/>
          <a:p>
            <a:pPr marL="155575" lvl="0" indent="0" algn="l" rtl="0">
              <a:lnSpc>
                <a:spcPct val="100000"/>
              </a:lnSpc>
              <a:spcBef>
                <a:spcPts val="0"/>
              </a:spcBef>
              <a:spcAft>
                <a:spcPts val="0"/>
              </a:spcAft>
              <a:buSzPts val="1150"/>
              <a:buNone/>
            </a:pPr>
            <a:endParaRPr lang="en-US" sz="1800">
              <a:latin typeface="Times New Roman"/>
              <a:ea typeface="Times New Roman"/>
              <a:cs typeface="Times New Roman"/>
              <a:sym typeface="Times New Roman"/>
            </a:endParaRPr>
          </a:p>
          <a:p>
            <a:pPr marL="155575" indent="0">
              <a:buNone/>
            </a:pPr>
            <a:r>
              <a:rPr lang="en-US" sz="1800">
                <a:latin typeface="Times New Roman"/>
                <a:ea typeface="Times New Roman"/>
                <a:cs typeface="Times New Roman"/>
                <a:sym typeface="Times New Roman"/>
              </a:rPr>
              <a:t>Streaming a 360-degree video to a head-mounted display using Unity Gaming Engine</a:t>
            </a:r>
            <a:endParaRPr lang="en-US" sz="1800">
              <a:latin typeface="Times New Roman"/>
              <a:ea typeface="Times New Roman"/>
              <a:cs typeface="Times New Roman"/>
            </a:endParaRPr>
          </a:p>
          <a:p>
            <a:pPr marL="155575" lvl="0" indent="0" algn="l" rtl="0">
              <a:lnSpc>
                <a:spcPct val="100000"/>
              </a:lnSpc>
              <a:spcBef>
                <a:spcPts val="0"/>
              </a:spcBef>
              <a:spcAft>
                <a:spcPts val="0"/>
              </a:spcAft>
              <a:buSzPts val="1150"/>
              <a:buNone/>
            </a:pPr>
            <a:endParaRPr lang="en-US" sz="1800">
              <a:latin typeface="Times New Roman"/>
              <a:ea typeface="Times New Roman"/>
              <a:cs typeface="Times New Roman"/>
              <a:sym typeface="Times New Roman"/>
            </a:endParaRPr>
          </a:p>
          <a:p>
            <a:pPr marL="155575" lvl="0" indent="0" algn="l" rtl="0">
              <a:lnSpc>
                <a:spcPct val="100000"/>
              </a:lnSpc>
              <a:spcBef>
                <a:spcPts val="0"/>
              </a:spcBef>
              <a:spcAft>
                <a:spcPts val="0"/>
              </a:spcAft>
              <a:buSzPts val="1150"/>
              <a:buNone/>
            </a:pPr>
            <a:r>
              <a:rPr lang="en-US" sz="1800">
                <a:latin typeface="Times New Roman"/>
                <a:ea typeface="Times New Roman"/>
                <a:cs typeface="Times New Roman"/>
                <a:sym typeface="Times New Roman"/>
              </a:rPr>
              <a:t>5G technology is used to achieve low latency and high bandwidth requirements</a:t>
            </a:r>
            <a:endParaRPr lang="en-US" sz="1800">
              <a:latin typeface="Times New Roman"/>
              <a:ea typeface="Times New Roman"/>
              <a:cs typeface="Times New Roman"/>
            </a:endParaRPr>
          </a:p>
          <a:p>
            <a:pPr marL="155575" lvl="0" indent="0" algn="l" rtl="0">
              <a:lnSpc>
                <a:spcPct val="100000"/>
              </a:lnSpc>
              <a:spcBef>
                <a:spcPts val="0"/>
              </a:spcBef>
              <a:spcAft>
                <a:spcPts val="0"/>
              </a:spcAft>
              <a:buSzPts val="1150"/>
              <a:buNone/>
            </a:pPr>
            <a:endParaRPr lang="en-US" sz="1800">
              <a:latin typeface="Times New Roman"/>
              <a:cs typeface="Times New Roman"/>
              <a:sym typeface="Times New Roman"/>
            </a:endParaRPr>
          </a:p>
          <a:p>
            <a:pPr marL="155575" lvl="0" indent="0" algn="l" rtl="0">
              <a:lnSpc>
                <a:spcPct val="100000"/>
              </a:lnSpc>
              <a:spcBef>
                <a:spcPts val="0"/>
              </a:spcBef>
              <a:spcAft>
                <a:spcPts val="0"/>
              </a:spcAft>
              <a:buSzPts val="1150"/>
              <a:buNone/>
            </a:pPr>
            <a:r>
              <a:rPr lang="en-US" sz="1800">
                <a:latin typeface="Times New Roman"/>
                <a:cs typeface="Times New Roman"/>
                <a:sym typeface="Times New Roman"/>
              </a:rPr>
              <a:t>Gives a competitive cycling experience for the cyclists</a:t>
            </a:r>
            <a:endParaRPr lang="en-US" sz="1800"/>
          </a:p>
          <a:p>
            <a:pPr marL="155575" lvl="0" indent="0" algn="l" rtl="0">
              <a:lnSpc>
                <a:spcPct val="100000"/>
              </a:lnSpc>
              <a:spcBef>
                <a:spcPts val="0"/>
              </a:spcBef>
              <a:spcAft>
                <a:spcPts val="0"/>
              </a:spcAft>
              <a:buSzPts val="1150"/>
              <a:buNone/>
            </a:pPr>
            <a:endParaRPr sz="1800">
              <a:latin typeface="Times New Roman"/>
              <a:ea typeface="Times New Roman"/>
              <a:cs typeface="Times New Roman"/>
              <a:sym typeface="Times New Roman"/>
            </a:endParaRPr>
          </a:p>
          <a:p>
            <a:pPr marL="155575" lvl="0" indent="0" algn="l" rtl="0">
              <a:lnSpc>
                <a:spcPct val="100000"/>
              </a:lnSpc>
              <a:spcBef>
                <a:spcPts val="0"/>
              </a:spcBef>
              <a:spcAft>
                <a:spcPts val="0"/>
              </a:spcAft>
              <a:buSzPts val="1150"/>
              <a:buNone/>
            </a:pPr>
            <a:r>
              <a:rPr lang="en-US" sz="1800">
                <a:latin typeface="Times New Roman"/>
                <a:ea typeface="Times New Roman"/>
                <a:cs typeface="Times New Roman"/>
                <a:sym typeface="Times New Roman"/>
              </a:rPr>
              <a:t>The relative position between competitors is calculated based on the outputs of the gyroscope</a:t>
            </a:r>
            <a:endParaRPr lang="en-US" sz="1800"/>
          </a:p>
          <a:p>
            <a:pPr marL="155575" lvl="0" indent="0" algn="l" rtl="0">
              <a:lnSpc>
                <a:spcPct val="100000"/>
              </a:lnSpc>
              <a:spcBef>
                <a:spcPts val="0"/>
              </a:spcBef>
              <a:spcAft>
                <a:spcPts val="0"/>
              </a:spcAft>
              <a:buSzPts val="1150"/>
              <a:buNone/>
            </a:pPr>
            <a:endParaRPr sz="1800">
              <a:solidFill>
                <a:schemeClr val="lt1"/>
              </a:solidFill>
              <a:latin typeface="Times New Roman"/>
              <a:ea typeface="Times New Roman"/>
              <a:cs typeface="Times New Roman"/>
              <a:sym typeface="Times New Roman"/>
            </a:endParaRPr>
          </a:p>
          <a:p>
            <a:pPr marL="155575" lvl="0" indent="0" algn="l" rtl="0">
              <a:lnSpc>
                <a:spcPct val="100000"/>
              </a:lnSpc>
              <a:spcBef>
                <a:spcPts val="0"/>
              </a:spcBef>
              <a:spcAft>
                <a:spcPts val="0"/>
              </a:spcAft>
              <a:buSzPts val="1150"/>
              <a:buNone/>
            </a:pPr>
            <a:r>
              <a:rPr lang="en-US" sz="1800">
                <a:latin typeface="Times New Roman"/>
                <a:ea typeface="Times New Roman"/>
                <a:cs typeface="Times New Roman"/>
                <a:sym typeface="Times New Roman"/>
              </a:rPr>
              <a:t>Web dashboard to show user’s competition statistics and health details</a:t>
            </a:r>
            <a:endParaRPr lang="en-US" sz="1800"/>
          </a:p>
        </p:txBody>
      </p:sp>
      <p:grpSp>
        <p:nvGrpSpPr>
          <p:cNvPr id="124" name="Google Shape;124;p5"/>
          <p:cNvGrpSpPr/>
          <p:nvPr/>
        </p:nvGrpSpPr>
        <p:grpSpPr>
          <a:xfrm>
            <a:off x="1125845" y="556732"/>
            <a:ext cx="678110" cy="522324"/>
            <a:chOff x="2665165" y="3360146"/>
            <a:chExt cx="281794" cy="349685"/>
          </a:xfrm>
        </p:grpSpPr>
        <p:sp>
          <p:nvSpPr>
            <p:cNvPr id="125" name="Google Shape;125;p5"/>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p5"/>
          <p:cNvSpPr/>
          <p:nvPr/>
        </p:nvSpPr>
        <p:spPr>
          <a:xfrm>
            <a:off x="323013" y="3705299"/>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
          <p:cNvSpPr/>
          <p:nvPr/>
        </p:nvSpPr>
        <p:spPr>
          <a:xfrm>
            <a:off x="323013" y="3017856"/>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
          <p:cNvSpPr/>
          <p:nvPr/>
        </p:nvSpPr>
        <p:spPr>
          <a:xfrm>
            <a:off x="323013" y="2253409"/>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
          <p:cNvSpPr/>
          <p:nvPr/>
        </p:nvSpPr>
        <p:spPr>
          <a:xfrm>
            <a:off x="323013" y="1414510"/>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descr="A picture containing text, indoor, automaton&#10;&#10;Description automatically generated">
            <a:extLst>
              <a:ext uri="{FF2B5EF4-FFF2-40B4-BE49-F238E27FC236}">
                <a16:creationId xmlns:a16="http://schemas.microsoft.com/office/drawing/2014/main" id="{2C343AAF-1E9F-77C7-E6A6-F765FC90F3F3}"/>
              </a:ext>
            </a:extLst>
          </p:cNvPr>
          <p:cNvPicPr>
            <a:picLocks noChangeAspect="1"/>
          </p:cNvPicPr>
          <p:nvPr/>
        </p:nvPicPr>
        <p:blipFill>
          <a:blip r:embed="rId3"/>
          <a:stretch>
            <a:fillRect/>
          </a:stretch>
        </p:blipFill>
        <p:spPr>
          <a:xfrm>
            <a:off x="6506140" y="36496"/>
            <a:ext cx="2564791" cy="14426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Google Shape;130;p5">
            <a:extLst>
              <a:ext uri="{FF2B5EF4-FFF2-40B4-BE49-F238E27FC236}">
                <a16:creationId xmlns:a16="http://schemas.microsoft.com/office/drawing/2014/main" id="{286AB891-334F-F51C-102A-265AAA2F332D}"/>
              </a:ext>
            </a:extLst>
          </p:cNvPr>
          <p:cNvSpPr/>
          <p:nvPr/>
        </p:nvSpPr>
        <p:spPr>
          <a:xfrm>
            <a:off x="311354" y="4421873"/>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w="9525" cap="flat" cmpd="sng">
            <a:solidFill>
              <a:srgbClr val="EF8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2615961" y="-26049"/>
            <a:ext cx="5735700" cy="941400"/>
          </a:xfrm>
          <a:prstGeom prst="rect">
            <a:avLst/>
          </a:prstGeom>
          <a:noFill/>
          <a:ln>
            <a:noFill/>
          </a:ln>
        </p:spPr>
        <p:txBody>
          <a:bodyPr spcFirstLastPara="1" wrap="square" lIns="91425" tIns="91425" rIns="91425" bIns="91425" anchor="t" anchorCtr="0">
            <a:noAutofit/>
          </a:bodyPr>
          <a:lstStyle/>
          <a:p>
            <a:r>
              <a:rPr lang="en-US" sz="2800" b="1">
                <a:solidFill>
                  <a:schemeClr val="lt1"/>
                </a:solidFill>
                <a:latin typeface="Times New Roman"/>
                <a:ea typeface="Times New Roman"/>
                <a:cs typeface="Times New Roman"/>
              </a:rPr>
              <a:t>Project Overview</a:t>
            </a:r>
          </a:p>
        </p:txBody>
      </p:sp>
      <p:grpSp>
        <p:nvGrpSpPr>
          <p:cNvPr id="124" name="Google Shape;124;p5"/>
          <p:cNvGrpSpPr/>
          <p:nvPr/>
        </p:nvGrpSpPr>
        <p:grpSpPr>
          <a:xfrm>
            <a:off x="1726273" y="-290"/>
            <a:ext cx="678109" cy="522325"/>
            <a:chOff x="2665165" y="3360146"/>
            <a:chExt cx="281794" cy="349685"/>
          </a:xfrm>
        </p:grpSpPr>
        <p:sp>
          <p:nvSpPr>
            <p:cNvPr id="125" name="Google Shape;125;p5"/>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Picture 2" descr="A picture containing graphical user interface&#10;&#10;Description automatically generated">
            <a:extLst>
              <a:ext uri="{FF2B5EF4-FFF2-40B4-BE49-F238E27FC236}">
                <a16:creationId xmlns:a16="http://schemas.microsoft.com/office/drawing/2014/main" id="{346176A9-D9DB-D56F-0289-0A3C93B450EB}"/>
              </a:ext>
            </a:extLst>
          </p:cNvPr>
          <p:cNvPicPr>
            <a:picLocks noChangeAspect="1"/>
          </p:cNvPicPr>
          <p:nvPr/>
        </p:nvPicPr>
        <p:blipFill>
          <a:blip r:embed="rId3"/>
          <a:stretch>
            <a:fillRect/>
          </a:stretch>
        </p:blipFill>
        <p:spPr>
          <a:xfrm>
            <a:off x="1088021" y="559533"/>
            <a:ext cx="6996894" cy="4552529"/>
          </a:xfrm>
          <a:prstGeom prst="rect">
            <a:avLst/>
          </a:prstGeom>
        </p:spPr>
      </p:pic>
    </p:spTree>
    <p:extLst>
      <p:ext uri="{BB962C8B-B14F-4D97-AF65-F5344CB8AC3E}">
        <p14:creationId xmlns:p14="http://schemas.microsoft.com/office/powerpoint/2010/main" val="3366029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24;p5">
            <a:extLst>
              <a:ext uri="{FF2B5EF4-FFF2-40B4-BE49-F238E27FC236}">
                <a16:creationId xmlns:a16="http://schemas.microsoft.com/office/drawing/2014/main" id="{D82DC4DF-7A91-9B5C-0FFA-6D15B8A26328}"/>
              </a:ext>
            </a:extLst>
          </p:cNvPr>
          <p:cNvGrpSpPr/>
          <p:nvPr/>
        </p:nvGrpSpPr>
        <p:grpSpPr>
          <a:xfrm>
            <a:off x="2009265" y="68064"/>
            <a:ext cx="678109" cy="522325"/>
            <a:chOff x="2665165" y="3360146"/>
            <a:chExt cx="281794" cy="349685"/>
          </a:xfrm>
        </p:grpSpPr>
        <p:sp>
          <p:nvSpPr>
            <p:cNvPr id="5" name="Google Shape;125;p5">
              <a:extLst>
                <a:ext uri="{FF2B5EF4-FFF2-40B4-BE49-F238E27FC236}">
                  <a16:creationId xmlns:a16="http://schemas.microsoft.com/office/drawing/2014/main" id="{BA81939B-8B1A-3D82-D70D-D1E42E6DF8EF}"/>
                </a:ext>
              </a:extLst>
            </p:cNvPr>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6;p5">
              <a:extLst>
                <a:ext uri="{FF2B5EF4-FFF2-40B4-BE49-F238E27FC236}">
                  <a16:creationId xmlns:a16="http://schemas.microsoft.com/office/drawing/2014/main" id="{52104785-40DC-6996-C61D-C10473235430}"/>
                </a:ext>
              </a:extLst>
            </p:cNvPr>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7;p5">
              <a:extLst>
                <a:ext uri="{FF2B5EF4-FFF2-40B4-BE49-F238E27FC236}">
                  <a16:creationId xmlns:a16="http://schemas.microsoft.com/office/drawing/2014/main" id="{5737751D-2E64-3CEF-5FAB-2473F4F7453D}"/>
                </a:ext>
              </a:extLst>
            </p:cNvPr>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28;p5">
              <a:extLst>
                <a:ext uri="{FF2B5EF4-FFF2-40B4-BE49-F238E27FC236}">
                  <a16:creationId xmlns:a16="http://schemas.microsoft.com/office/drawing/2014/main" id="{FC9FC9E1-4307-89CE-6E10-F92AC3914E62}"/>
                </a:ext>
              </a:extLst>
            </p:cNvPr>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29;p5">
              <a:extLst>
                <a:ext uri="{FF2B5EF4-FFF2-40B4-BE49-F238E27FC236}">
                  <a16:creationId xmlns:a16="http://schemas.microsoft.com/office/drawing/2014/main" id="{6C738A32-5F60-BB50-DD75-F4D9CB5165FD}"/>
                </a:ext>
              </a:extLst>
            </p:cNvPr>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 name="TextBox 10">
            <a:extLst>
              <a:ext uri="{FF2B5EF4-FFF2-40B4-BE49-F238E27FC236}">
                <a16:creationId xmlns:a16="http://schemas.microsoft.com/office/drawing/2014/main" id="{E2A49B99-B4FF-E926-08A4-A21AA2C809EC}"/>
              </a:ext>
            </a:extLst>
          </p:cNvPr>
          <p:cNvSpPr txBox="1"/>
          <p:nvPr/>
        </p:nvSpPr>
        <p:spPr>
          <a:xfrm>
            <a:off x="2687384" y="-5232"/>
            <a:ext cx="3691511" cy="553998"/>
          </a:xfrm>
          <a:prstGeom prst="rect">
            <a:avLst/>
          </a:prstGeom>
          <a:noFill/>
        </p:spPr>
        <p:txBody>
          <a:bodyPr wrap="square">
            <a:spAutoFit/>
          </a:bodyPr>
          <a:lstStyle/>
          <a:p>
            <a:r>
              <a:rPr lang="en-US" sz="3000">
                <a:solidFill>
                  <a:schemeClr val="bg1"/>
                </a:solidFill>
                <a:latin typeface="Times New Roman"/>
                <a:ea typeface="Times New Roman"/>
                <a:cs typeface="Times New Roman"/>
                <a:sym typeface="Times New Roman"/>
              </a:rPr>
              <a:t>Technology Stack</a:t>
            </a:r>
            <a:endParaRPr lang="en-US" sz="3000">
              <a:solidFill>
                <a:schemeClr val="bg1"/>
              </a:solidFill>
            </a:endParaRPr>
          </a:p>
        </p:txBody>
      </p:sp>
      <p:sp>
        <p:nvSpPr>
          <p:cNvPr id="13" name="TextBox 12">
            <a:extLst>
              <a:ext uri="{FF2B5EF4-FFF2-40B4-BE49-F238E27FC236}">
                <a16:creationId xmlns:a16="http://schemas.microsoft.com/office/drawing/2014/main" id="{D92D940A-7E1F-60F2-6F29-7BCAF699F0BE}"/>
              </a:ext>
            </a:extLst>
          </p:cNvPr>
          <p:cNvSpPr txBox="1"/>
          <p:nvPr/>
        </p:nvSpPr>
        <p:spPr>
          <a:xfrm>
            <a:off x="288758" y="655470"/>
            <a:ext cx="8497544" cy="4104570"/>
          </a:xfrm>
          <a:prstGeom prst="rect">
            <a:avLst/>
          </a:prstGeom>
          <a:noFill/>
        </p:spPr>
        <p:txBody>
          <a:bodyPr wrap="square" rtlCol="0">
            <a:spAutoFit/>
          </a:bodyPr>
          <a:lstStyle/>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a:buClr>
                <a:schemeClr val="bg1"/>
              </a:buClr>
            </a:pPr>
            <a:endParaRPr lang="en-US">
              <a:solidFill>
                <a:schemeClr val="bg1"/>
              </a:solidFill>
              <a:latin typeface="Times New Roman" panose="02020603050405020304" pitchFamily="18" charset="0"/>
              <a:cs typeface="Times New Roman" panose="02020603050405020304" pitchFamily="18" charset="0"/>
            </a:endParaRPr>
          </a:p>
          <a:p>
            <a:pPr>
              <a:buClr>
                <a:schemeClr val="bg1"/>
              </a:buClr>
            </a:pPr>
            <a:endParaRPr lang="en-US">
              <a:solidFill>
                <a:schemeClr val="bg1"/>
              </a:solidFill>
              <a:latin typeface="Times New Roman" panose="02020603050405020304" pitchFamily="18" charset="0"/>
              <a:cs typeface="Times New Roman" panose="02020603050405020304" pitchFamily="18" charset="0"/>
            </a:endParaRPr>
          </a:p>
          <a:p>
            <a:pPr lvl="6">
              <a:buClr>
                <a:schemeClr val="bg1"/>
              </a:buClr>
            </a:pPr>
            <a:endParaRPr lang="en-US">
              <a:solidFill>
                <a:schemeClr val="bg1"/>
              </a:solidFill>
              <a:latin typeface="Times New Roman" panose="02020603050405020304" pitchFamily="18" charset="0"/>
              <a:cs typeface="Times New Roman" panose="02020603050405020304" pitchFamily="18" charset="0"/>
            </a:endParaRPr>
          </a:p>
          <a:p>
            <a:pPr marL="285750" lvl="4"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109973AC-1850-E9A0-96BB-F10DBC036B9A}"/>
              </a:ext>
            </a:extLst>
          </p:cNvPr>
          <p:cNvGraphicFramePr>
            <a:graphicFrameLocks noGrp="1"/>
          </p:cNvGraphicFramePr>
          <p:nvPr>
            <p:extLst>
              <p:ext uri="{D42A27DB-BD31-4B8C-83A1-F6EECF244321}">
                <p14:modId xmlns:p14="http://schemas.microsoft.com/office/powerpoint/2010/main" val="3976628197"/>
              </p:ext>
            </p:extLst>
          </p:nvPr>
        </p:nvGraphicFramePr>
        <p:xfrm>
          <a:off x="173620" y="694481"/>
          <a:ext cx="8759853" cy="3879303"/>
        </p:xfrm>
        <a:graphic>
          <a:graphicData uri="http://schemas.openxmlformats.org/drawingml/2006/table">
            <a:tbl>
              <a:tblPr firstRow="1" bandRow="1">
                <a:tableStyleId>{C1B660FE-763F-48C3-90C1-4B66F598B14B}</a:tableStyleId>
              </a:tblPr>
              <a:tblGrid>
                <a:gridCol w="1917056">
                  <a:extLst>
                    <a:ext uri="{9D8B030D-6E8A-4147-A177-3AD203B41FA5}">
                      <a16:colId xmlns:a16="http://schemas.microsoft.com/office/drawing/2014/main" val="2648856399"/>
                    </a:ext>
                  </a:extLst>
                </a:gridCol>
                <a:gridCol w="3750620">
                  <a:extLst>
                    <a:ext uri="{9D8B030D-6E8A-4147-A177-3AD203B41FA5}">
                      <a16:colId xmlns:a16="http://schemas.microsoft.com/office/drawing/2014/main" val="861613246"/>
                    </a:ext>
                  </a:extLst>
                </a:gridCol>
                <a:gridCol w="3092177">
                  <a:extLst>
                    <a:ext uri="{9D8B030D-6E8A-4147-A177-3AD203B41FA5}">
                      <a16:colId xmlns:a16="http://schemas.microsoft.com/office/drawing/2014/main" val="48113006"/>
                    </a:ext>
                  </a:extLst>
                </a:gridCol>
              </a:tblGrid>
              <a:tr h="343623">
                <a:tc>
                  <a:txBody>
                    <a:bodyPr/>
                    <a:lstStyle/>
                    <a:p>
                      <a:pPr algn="ctr"/>
                      <a:r>
                        <a:rPr lang="en-US" b="1" dirty="0">
                          <a:solidFill>
                            <a:srgbClr val="FFFF00"/>
                          </a:solidFill>
                          <a:latin typeface="Times New Roman"/>
                          <a:cs typeface="Times New Roman"/>
                        </a:rPr>
                        <a:t>Technology</a:t>
                      </a:r>
                    </a:p>
                  </a:txBody>
                  <a:tcPr/>
                </a:tc>
                <a:tc>
                  <a:txBody>
                    <a:bodyPr/>
                    <a:lstStyle/>
                    <a:p>
                      <a:pPr algn="ctr"/>
                      <a:r>
                        <a:rPr lang="en-US" b="1" dirty="0">
                          <a:solidFill>
                            <a:srgbClr val="FFFF00"/>
                          </a:solidFill>
                          <a:latin typeface="Times New Roman"/>
                          <a:cs typeface="Times New Roman"/>
                        </a:rPr>
                        <a:t>Description</a:t>
                      </a:r>
                    </a:p>
                  </a:txBody>
                  <a:tcPr/>
                </a:tc>
                <a:tc>
                  <a:txBody>
                    <a:bodyPr/>
                    <a:lstStyle/>
                    <a:p>
                      <a:pPr algn="ctr"/>
                      <a:r>
                        <a:rPr lang="en-US" b="1" dirty="0">
                          <a:solidFill>
                            <a:srgbClr val="FFFF00"/>
                          </a:solidFill>
                          <a:latin typeface="Times New Roman"/>
                          <a:cs typeface="Times New Roman"/>
                        </a:rPr>
                        <a:t>Useful Features</a:t>
                      </a:r>
                    </a:p>
                  </a:txBody>
                  <a:tcPr/>
                </a:tc>
                <a:extLst>
                  <a:ext uri="{0D108BD9-81ED-4DB2-BD59-A6C34878D82A}">
                    <a16:rowId xmlns:a16="http://schemas.microsoft.com/office/drawing/2014/main" val="732033003"/>
                  </a:ext>
                </a:extLst>
              </a:tr>
              <a:tr h="388837">
                <a:tc>
                  <a:txBody>
                    <a:bodyPr/>
                    <a:lstStyle/>
                    <a:p>
                      <a:pPr lvl="0">
                        <a:buNone/>
                      </a:pPr>
                      <a:r>
                        <a:rPr lang="en-US" b="0" dirty="0">
                          <a:solidFill>
                            <a:schemeClr val="bg1"/>
                          </a:solidFill>
                          <a:latin typeface="Times New Roman"/>
                          <a:cs typeface="Times New Roman"/>
                        </a:rPr>
                        <a:t>Head-mounted display(HMD)</a:t>
                      </a:r>
                      <a:endParaRPr lang="en-US" b="1" dirty="0">
                        <a:solidFill>
                          <a:srgbClr val="FFFF00"/>
                        </a:solidFill>
                        <a:latin typeface="Times New Roman"/>
                        <a:cs typeface="Times New Roman"/>
                      </a:endParaRPr>
                    </a:p>
                  </a:txBody>
                  <a:tcPr/>
                </a:tc>
                <a:tc>
                  <a:txBody>
                    <a:bodyPr/>
                    <a:lstStyle/>
                    <a:p>
                      <a:pPr lvl="0">
                        <a:buNone/>
                      </a:pPr>
                      <a:r>
                        <a:rPr lang="en-US" b="0" dirty="0">
                          <a:solidFill>
                            <a:schemeClr val="bg1"/>
                          </a:solidFill>
                          <a:latin typeface="Times New Roman"/>
                          <a:cs typeface="Times New Roman"/>
                        </a:rPr>
                        <a:t>Oculus Quest 1 device</a:t>
                      </a:r>
                    </a:p>
                  </a:txBody>
                  <a:tcPr/>
                </a:tc>
                <a:tc>
                  <a:txBody>
                    <a:bodyPr/>
                    <a:lstStyle/>
                    <a:p>
                      <a:pPr lvl="0">
                        <a:buNone/>
                      </a:pPr>
                      <a:r>
                        <a:rPr lang="en-US" b="0" dirty="0">
                          <a:solidFill>
                            <a:schemeClr val="bg1"/>
                          </a:solidFill>
                          <a:latin typeface="Times New Roman"/>
                          <a:cs typeface="Times New Roman"/>
                        </a:rPr>
                        <a:t>Codeless HMD which uses 4 cameras for motion tracking</a:t>
                      </a:r>
                    </a:p>
                  </a:txBody>
                  <a:tcPr/>
                </a:tc>
                <a:extLst>
                  <a:ext uri="{0D108BD9-81ED-4DB2-BD59-A6C34878D82A}">
                    <a16:rowId xmlns:a16="http://schemas.microsoft.com/office/drawing/2014/main" val="1098603427"/>
                  </a:ext>
                </a:extLst>
              </a:tr>
              <a:tr h="493880">
                <a:tc>
                  <a:txBody>
                    <a:bodyPr/>
                    <a:lstStyle/>
                    <a:p>
                      <a:r>
                        <a:rPr lang="en-US" dirty="0">
                          <a:solidFill>
                            <a:schemeClr val="bg1"/>
                          </a:solidFill>
                          <a:latin typeface="Times New Roman"/>
                          <a:cs typeface="Times New Roman"/>
                        </a:rPr>
                        <a:t>Nginx media server</a:t>
                      </a:r>
                    </a:p>
                  </a:txBody>
                  <a:tcPr/>
                </a:tc>
                <a:tc>
                  <a:txBody>
                    <a:bodyPr/>
                    <a:lstStyle/>
                    <a:p>
                      <a:r>
                        <a:rPr lang="en-US" dirty="0">
                          <a:solidFill>
                            <a:schemeClr val="bg1"/>
                          </a:solidFill>
                          <a:latin typeface="Times New Roman"/>
                          <a:cs typeface="Times New Roman"/>
                        </a:rPr>
                        <a:t>Open-source software which can be used for web serving, load balancing, and media streaming</a:t>
                      </a:r>
                    </a:p>
                  </a:txBody>
                  <a:tcPr/>
                </a:tc>
                <a:tc>
                  <a:txBody>
                    <a:bodyPr/>
                    <a:lstStyle/>
                    <a:p>
                      <a:r>
                        <a:rPr lang="en-US" dirty="0">
                          <a:solidFill>
                            <a:schemeClr val="bg1"/>
                          </a:solidFill>
                          <a:latin typeface="Times New Roman"/>
                          <a:cs typeface="Times New Roman"/>
                        </a:rPr>
                        <a:t>Streaming multiple instances of the video to multiple users.</a:t>
                      </a:r>
                    </a:p>
                  </a:txBody>
                  <a:tcPr/>
                </a:tc>
                <a:extLst>
                  <a:ext uri="{0D108BD9-81ED-4DB2-BD59-A6C34878D82A}">
                    <a16:rowId xmlns:a16="http://schemas.microsoft.com/office/drawing/2014/main" val="3133354215"/>
                  </a:ext>
                </a:extLst>
              </a:tr>
              <a:tr h="493880">
                <a:tc>
                  <a:txBody>
                    <a:bodyPr/>
                    <a:lstStyle/>
                    <a:p>
                      <a:r>
                        <a:rPr lang="en-US" dirty="0">
                          <a:solidFill>
                            <a:schemeClr val="bg1"/>
                          </a:solidFill>
                          <a:latin typeface="Times New Roman"/>
                          <a:cs typeface="Times New Roman"/>
                        </a:rPr>
                        <a:t>Firebase web hosting service and database</a:t>
                      </a:r>
                    </a:p>
                  </a:txBody>
                  <a:tcPr/>
                </a:tc>
                <a:tc>
                  <a:txBody>
                    <a:bodyPr/>
                    <a:lstStyle/>
                    <a:p>
                      <a:r>
                        <a:rPr lang="en-US" dirty="0">
                          <a:solidFill>
                            <a:schemeClr val="bg1"/>
                          </a:solidFill>
                          <a:latin typeface="Times New Roman"/>
                          <a:cs typeface="Times New Roman"/>
                        </a:rPr>
                        <a:t>Can be used to host the user dashboard and store the values of sensor outputs</a:t>
                      </a:r>
                    </a:p>
                  </a:txBody>
                  <a:tcPr/>
                </a:tc>
                <a:tc>
                  <a:txBody>
                    <a:bodyPr/>
                    <a:lstStyle/>
                    <a:p>
                      <a:r>
                        <a:rPr lang="en-US" dirty="0">
                          <a:solidFill>
                            <a:schemeClr val="bg1"/>
                          </a:solidFill>
                          <a:latin typeface="Times New Roman"/>
                          <a:cs typeface="Times New Roman"/>
                        </a:rPr>
                        <a:t>Real time database </a:t>
                      </a:r>
                      <a:endParaRPr lang="en-US"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52140727"/>
                  </a:ext>
                </a:extLst>
              </a:tr>
              <a:tr h="49388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latin typeface="Times New Roman"/>
                          <a:cs typeface="Times New Roman"/>
                        </a:rPr>
                        <a:t>Unity gaming engine</a:t>
                      </a:r>
                    </a:p>
                  </a:txBody>
                  <a:tcPr/>
                </a:tc>
                <a:tc>
                  <a:txBody>
                    <a:bodyPr/>
                    <a:lstStyle/>
                    <a:p>
                      <a:r>
                        <a:rPr lang="en-US" dirty="0">
                          <a:solidFill>
                            <a:schemeClr val="bg1"/>
                          </a:solidFill>
                          <a:latin typeface="Times New Roman"/>
                          <a:cs typeface="Times New Roman"/>
                        </a:rPr>
                        <a:t>Creating the gaming application which can be installed in the VR headset.</a:t>
                      </a:r>
                    </a:p>
                  </a:txBody>
                  <a:tcPr/>
                </a:tc>
                <a:tc>
                  <a:txBody>
                    <a:bodyPr/>
                    <a:lstStyle/>
                    <a:p>
                      <a:r>
                        <a:rPr lang="en-US" dirty="0">
                          <a:solidFill>
                            <a:schemeClr val="bg1"/>
                          </a:solidFill>
                          <a:latin typeface="Times New Roman"/>
                          <a:cs typeface="Times New Roman"/>
                        </a:rPr>
                        <a:t>Easy to learn, Huge amount of free assets, and has an OVR controller component to give an immersive experience using Oculus.</a:t>
                      </a:r>
                    </a:p>
                  </a:txBody>
                  <a:tcPr/>
                </a:tc>
                <a:extLst>
                  <a:ext uri="{0D108BD9-81ED-4DB2-BD59-A6C34878D82A}">
                    <a16:rowId xmlns:a16="http://schemas.microsoft.com/office/drawing/2014/main" val="486723486"/>
                  </a:ext>
                </a:extLst>
              </a:tr>
              <a:tr h="49388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latin typeface="Times New Roman"/>
                          <a:cs typeface="Times New Roman"/>
                        </a:rPr>
                        <a:t>ESP32</a:t>
                      </a:r>
                    </a:p>
                  </a:txBody>
                  <a:tcPr/>
                </a:tc>
                <a:tc>
                  <a:txBody>
                    <a:bodyPr/>
                    <a:lstStyle/>
                    <a:p>
                      <a:r>
                        <a:rPr lang="en-US" dirty="0">
                          <a:solidFill>
                            <a:schemeClr val="bg1"/>
                          </a:solidFill>
                          <a:latin typeface="Times New Roman"/>
                          <a:cs typeface="Times New Roman"/>
                        </a:rPr>
                        <a:t>Used to send the sensor data to other users.</a:t>
                      </a:r>
                    </a:p>
                  </a:txBody>
                  <a:tcPr/>
                </a:tc>
                <a:tc>
                  <a:txBody>
                    <a:bodyPr/>
                    <a:lstStyle/>
                    <a:p>
                      <a:r>
                        <a:rPr lang="en-US" dirty="0">
                          <a:solidFill>
                            <a:schemeClr val="bg1"/>
                          </a:solidFill>
                          <a:latin typeface="Times New Roman"/>
                          <a:cs typeface="Times New Roman"/>
                        </a:rPr>
                        <a:t>Lightweight, low power consuming, has an onboard </a:t>
                      </a:r>
                      <a:r>
                        <a:rPr lang="en-US" dirty="0" err="1">
                          <a:solidFill>
                            <a:schemeClr val="bg1"/>
                          </a:solidFill>
                          <a:latin typeface="Times New Roman"/>
                          <a:cs typeface="Times New Roman"/>
                        </a:rPr>
                        <a:t>Wifi</a:t>
                      </a:r>
                      <a:r>
                        <a:rPr lang="en-US" dirty="0">
                          <a:solidFill>
                            <a:schemeClr val="bg1"/>
                          </a:solidFill>
                          <a:latin typeface="Times New Roman"/>
                          <a:cs typeface="Times New Roman"/>
                        </a:rPr>
                        <a:t> module.  </a:t>
                      </a:r>
                      <a:endParaRPr lang="en-US"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6826996"/>
                  </a:ext>
                </a:extLst>
              </a:tr>
              <a:tr h="493880">
                <a:tc>
                  <a:txBody>
                    <a:bodyPr/>
                    <a:lstStyle/>
                    <a:p>
                      <a:r>
                        <a:rPr lang="en-US" dirty="0">
                          <a:solidFill>
                            <a:schemeClr val="bg1"/>
                          </a:solidFill>
                          <a:latin typeface="Times New Roman"/>
                          <a:cs typeface="Times New Roman"/>
                        </a:rPr>
                        <a:t>Raspberry Pi 3B+</a:t>
                      </a:r>
                    </a:p>
                  </a:txBody>
                  <a:tcPr/>
                </a:tc>
                <a:tc>
                  <a:txBody>
                    <a:bodyPr/>
                    <a:lstStyle/>
                    <a:p>
                      <a:r>
                        <a:rPr lang="en-US" dirty="0">
                          <a:solidFill>
                            <a:schemeClr val="bg1"/>
                          </a:solidFill>
                          <a:latin typeface="Times New Roman"/>
                          <a:cs typeface="Times New Roman"/>
                        </a:rPr>
                        <a:t>Small size single board computer which is used to host the nginx media streaming server.</a:t>
                      </a:r>
                    </a:p>
                  </a:txBody>
                  <a:tcPr/>
                </a:tc>
                <a:tc>
                  <a:txBody>
                    <a:bodyPr/>
                    <a:lstStyle/>
                    <a:p>
                      <a:r>
                        <a:rPr lang="en-US" dirty="0">
                          <a:solidFill>
                            <a:schemeClr val="bg1"/>
                          </a:solidFill>
                          <a:latin typeface="Times New Roman"/>
                          <a:cs typeface="Times New Roman"/>
                        </a:rPr>
                        <a:t>Has higher computational ability</a:t>
                      </a:r>
                    </a:p>
                  </a:txBody>
                  <a:tcPr/>
                </a:tc>
                <a:extLst>
                  <a:ext uri="{0D108BD9-81ED-4DB2-BD59-A6C34878D82A}">
                    <a16:rowId xmlns:a16="http://schemas.microsoft.com/office/drawing/2014/main" val="1603313817"/>
                  </a:ext>
                </a:extLst>
              </a:tr>
            </a:tbl>
          </a:graphicData>
        </a:graphic>
      </p:graphicFrame>
    </p:spTree>
    <p:extLst>
      <p:ext uri="{BB962C8B-B14F-4D97-AF65-F5344CB8AC3E}">
        <p14:creationId xmlns:p14="http://schemas.microsoft.com/office/powerpoint/2010/main" val="1086861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24;p5">
            <a:extLst>
              <a:ext uri="{FF2B5EF4-FFF2-40B4-BE49-F238E27FC236}">
                <a16:creationId xmlns:a16="http://schemas.microsoft.com/office/drawing/2014/main" id="{B060E157-5129-0160-CF65-5BE2217254B6}"/>
              </a:ext>
            </a:extLst>
          </p:cNvPr>
          <p:cNvGrpSpPr/>
          <p:nvPr/>
        </p:nvGrpSpPr>
        <p:grpSpPr>
          <a:xfrm>
            <a:off x="2086997" y="73419"/>
            <a:ext cx="678110" cy="522324"/>
            <a:chOff x="2665165" y="3360146"/>
            <a:chExt cx="281794" cy="349685"/>
          </a:xfrm>
        </p:grpSpPr>
        <p:sp>
          <p:nvSpPr>
            <p:cNvPr id="5" name="Google Shape;125;p5">
              <a:extLst>
                <a:ext uri="{FF2B5EF4-FFF2-40B4-BE49-F238E27FC236}">
                  <a16:creationId xmlns:a16="http://schemas.microsoft.com/office/drawing/2014/main" id="{E952D28D-F6CD-C071-465A-083B91EAA277}"/>
                </a:ext>
              </a:extLst>
            </p:cNvPr>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6;p5">
              <a:extLst>
                <a:ext uri="{FF2B5EF4-FFF2-40B4-BE49-F238E27FC236}">
                  <a16:creationId xmlns:a16="http://schemas.microsoft.com/office/drawing/2014/main" id="{BF0D0F86-CDB3-060D-9E4F-1C91ECFCC973}"/>
                </a:ext>
              </a:extLst>
            </p:cNvPr>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7;p5">
              <a:extLst>
                <a:ext uri="{FF2B5EF4-FFF2-40B4-BE49-F238E27FC236}">
                  <a16:creationId xmlns:a16="http://schemas.microsoft.com/office/drawing/2014/main" id="{B460C5E5-E35C-34C9-3E6F-02CA75103194}"/>
                </a:ext>
              </a:extLst>
            </p:cNvPr>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28;p5">
              <a:extLst>
                <a:ext uri="{FF2B5EF4-FFF2-40B4-BE49-F238E27FC236}">
                  <a16:creationId xmlns:a16="http://schemas.microsoft.com/office/drawing/2014/main" id="{B052DACD-265F-3D81-6023-9C377FDBF35C}"/>
                </a:ext>
              </a:extLst>
            </p:cNvPr>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29;p5">
              <a:extLst>
                <a:ext uri="{FF2B5EF4-FFF2-40B4-BE49-F238E27FC236}">
                  <a16:creationId xmlns:a16="http://schemas.microsoft.com/office/drawing/2014/main" id="{ADF7AF7F-FCC2-5A31-F5E2-13E6D0A9970E}"/>
                </a:ext>
              </a:extLst>
            </p:cNvPr>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TextBox 9">
            <a:extLst>
              <a:ext uri="{FF2B5EF4-FFF2-40B4-BE49-F238E27FC236}">
                <a16:creationId xmlns:a16="http://schemas.microsoft.com/office/drawing/2014/main" id="{828A9273-5FE9-4DA7-4A54-6331F9E10F39}"/>
              </a:ext>
            </a:extLst>
          </p:cNvPr>
          <p:cNvSpPr txBox="1"/>
          <p:nvPr/>
        </p:nvSpPr>
        <p:spPr>
          <a:xfrm>
            <a:off x="2765107" y="19954"/>
            <a:ext cx="3691511" cy="553998"/>
          </a:xfrm>
          <a:prstGeom prst="rect">
            <a:avLst/>
          </a:prstGeom>
          <a:noFill/>
        </p:spPr>
        <p:txBody>
          <a:bodyPr wrap="square" lIns="91440" tIns="45720" rIns="91440" bIns="45720" anchor="t">
            <a:spAutoFit/>
          </a:bodyPr>
          <a:lstStyle/>
          <a:p>
            <a:r>
              <a:rPr lang="en-US" sz="3000">
                <a:solidFill>
                  <a:schemeClr val="bg1"/>
                </a:solidFill>
                <a:latin typeface="Times New Roman"/>
                <a:ea typeface="Times New Roman"/>
                <a:cs typeface="Times New Roman"/>
                <a:sym typeface="Times New Roman"/>
              </a:rPr>
              <a:t>Technology Stack</a:t>
            </a:r>
            <a:endParaRPr lang="en-US" sz="3000">
              <a:solidFill>
                <a:schemeClr val="bg1"/>
              </a:solidFill>
            </a:endParaRPr>
          </a:p>
        </p:txBody>
      </p:sp>
      <p:sp>
        <p:nvSpPr>
          <p:cNvPr id="11" name="TextBox 10">
            <a:extLst>
              <a:ext uri="{FF2B5EF4-FFF2-40B4-BE49-F238E27FC236}">
                <a16:creationId xmlns:a16="http://schemas.microsoft.com/office/drawing/2014/main" id="{2F210375-78AB-4BAC-FBA5-397FACD73C6B}"/>
              </a:ext>
            </a:extLst>
          </p:cNvPr>
          <p:cNvSpPr txBox="1"/>
          <p:nvPr/>
        </p:nvSpPr>
        <p:spPr>
          <a:xfrm>
            <a:off x="433136" y="917901"/>
            <a:ext cx="8710863" cy="3323987"/>
          </a:xfrm>
          <a:prstGeom prst="rect">
            <a:avLst/>
          </a:prstGeom>
          <a:noFill/>
        </p:spPr>
        <p:txBody>
          <a:bodyPr wrap="square" rtlCol="0">
            <a:spAutoFit/>
          </a:bodyPr>
          <a:lstStyle/>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a:p>
            <a:pPr lvl="6">
              <a:buClr>
                <a:schemeClr val="bg1"/>
              </a:buClr>
            </a:pPr>
            <a:endParaRPr lang="en-US">
              <a:solidFill>
                <a:schemeClr val="bg1"/>
              </a:solidFill>
              <a:latin typeface="Times New Roman" panose="02020603050405020304" pitchFamily="18" charset="0"/>
              <a:cs typeface="Times New Roman" panose="02020603050405020304" pitchFamily="18" charset="0"/>
            </a:endParaRPr>
          </a:p>
          <a:p>
            <a:pPr marL="285750" lvl="4" indent="-285750">
              <a:buClr>
                <a:schemeClr val="bg1"/>
              </a:buClr>
              <a:buFont typeface="Arial" panose="020B0604020202020204" pitchFamily="34" charset="0"/>
              <a:buChar char="•"/>
            </a:pPr>
            <a:endParaRPr lang="en-US">
              <a:solidFill>
                <a:schemeClr val="bg1"/>
              </a:solidFill>
              <a:latin typeface="Times New Roman" panose="02020603050405020304" pitchFamily="18" charset="0"/>
              <a:cs typeface="Times New Roman" panose="02020603050405020304" pitchFamily="18" charset="0"/>
            </a:endParaRPr>
          </a:p>
        </p:txBody>
      </p:sp>
      <p:graphicFrame>
        <p:nvGraphicFramePr>
          <p:cNvPr id="12" name="Table 2">
            <a:extLst>
              <a:ext uri="{FF2B5EF4-FFF2-40B4-BE49-F238E27FC236}">
                <a16:creationId xmlns:a16="http://schemas.microsoft.com/office/drawing/2014/main" id="{B51ED733-E529-16F3-5E02-1EBF96200DE0}"/>
              </a:ext>
            </a:extLst>
          </p:cNvPr>
          <p:cNvGraphicFramePr>
            <a:graphicFrameLocks noGrp="1"/>
          </p:cNvGraphicFramePr>
          <p:nvPr>
            <p:extLst>
              <p:ext uri="{D42A27DB-BD31-4B8C-83A1-F6EECF244321}">
                <p14:modId xmlns:p14="http://schemas.microsoft.com/office/powerpoint/2010/main" val="2535263832"/>
              </p:ext>
            </p:extLst>
          </p:nvPr>
        </p:nvGraphicFramePr>
        <p:xfrm>
          <a:off x="805112" y="728472"/>
          <a:ext cx="7966909" cy="2846116"/>
        </p:xfrm>
        <a:graphic>
          <a:graphicData uri="http://schemas.openxmlformats.org/drawingml/2006/table">
            <a:tbl>
              <a:tblPr firstRow="1" bandRow="1">
                <a:tableStyleId>{C1B660FE-763F-48C3-90C1-4B66F598B14B}</a:tableStyleId>
              </a:tblPr>
              <a:tblGrid>
                <a:gridCol w="1572127">
                  <a:extLst>
                    <a:ext uri="{9D8B030D-6E8A-4147-A177-3AD203B41FA5}">
                      <a16:colId xmlns:a16="http://schemas.microsoft.com/office/drawing/2014/main" val="2648856399"/>
                    </a:ext>
                  </a:extLst>
                </a:gridCol>
                <a:gridCol w="2803358">
                  <a:extLst>
                    <a:ext uri="{9D8B030D-6E8A-4147-A177-3AD203B41FA5}">
                      <a16:colId xmlns:a16="http://schemas.microsoft.com/office/drawing/2014/main" val="861613246"/>
                    </a:ext>
                  </a:extLst>
                </a:gridCol>
                <a:gridCol w="3591424">
                  <a:extLst>
                    <a:ext uri="{9D8B030D-6E8A-4147-A177-3AD203B41FA5}">
                      <a16:colId xmlns:a16="http://schemas.microsoft.com/office/drawing/2014/main" val="48113006"/>
                    </a:ext>
                  </a:extLst>
                </a:gridCol>
              </a:tblGrid>
              <a:tr h="290319">
                <a:tc>
                  <a:txBody>
                    <a:bodyPr/>
                    <a:lstStyle/>
                    <a:p>
                      <a:r>
                        <a:rPr lang="en-US" b="1">
                          <a:solidFill>
                            <a:srgbClr val="FFFF00"/>
                          </a:solidFill>
                          <a:latin typeface="Times New Roman"/>
                          <a:cs typeface="Times New Roman"/>
                        </a:rPr>
                        <a:t>Technology</a:t>
                      </a:r>
                    </a:p>
                  </a:txBody>
                  <a:tcPr/>
                </a:tc>
                <a:tc>
                  <a:txBody>
                    <a:bodyPr/>
                    <a:lstStyle/>
                    <a:p>
                      <a:r>
                        <a:rPr lang="en-US" b="1">
                          <a:solidFill>
                            <a:srgbClr val="FFFF00"/>
                          </a:solidFill>
                          <a:latin typeface="Times New Roman"/>
                          <a:cs typeface="Times New Roman"/>
                        </a:rPr>
                        <a:t>Description</a:t>
                      </a:r>
                    </a:p>
                  </a:txBody>
                  <a:tcPr/>
                </a:tc>
                <a:tc>
                  <a:txBody>
                    <a:bodyPr/>
                    <a:lstStyle/>
                    <a:p>
                      <a:r>
                        <a:rPr lang="en-US" b="1">
                          <a:solidFill>
                            <a:srgbClr val="FFFF00"/>
                          </a:solidFill>
                          <a:latin typeface="Times New Roman"/>
                          <a:cs typeface="Times New Roman"/>
                        </a:rPr>
                        <a:t>Useful Features</a:t>
                      </a:r>
                    </a:p>
                  </a:txBody>
                  <a:tcPr/>
                </a:tc>
                <a:extLst>
                  <a:ext uri="{0D108BD9-81ED-4DB2-BD59-A6C34878D82A}">
                    <a16:rowId xmlns:a16="http://schemas.microsoft.com/office/drawing/2014/main" val="732033003"/>
                  </a:ext>
                </a:extLst>
              </a:tr>
              <a:tr h="696765">
                <a:tc>
                  <a:txBody>
                    <a:bodyPr/>
                    <a:lstStyle/>
                    <a:p>
                      <a:r>
                        <a:rPr lang="en-US">
                          <a:solidFill>
                            <a:schemeClr val="bg1"/>
                          </a:solidFill>
                          <a:latin typeface="Times New Roman"/>
                          <a:cs typeface="Times New Roman"/>
                        </a:rPr>
                        <a:t>HLS </a:t>
                      </a:r>
                      <a:endParaRPr lang="en-US">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bg1"/>
                          </a:solidFill>
                          <a:latin typeface="Times New Roman"/>
                          <a:cs typeface="Times New Roman"/>
                        </a:rPr>
                        <a:t>HLS streaming protocol is used to streaming videos to the user from the server.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i="0">
                          <a:solidFill>
                            <a:schemeClr val="bg1"/>
                          </a:solidFill>
                          <a:effectLst/>
                          <a:latin typeface="Times New Roman"/>
                          <a:cs typeface="Times New Roman"/>
                        </a:rPr>
                        <a:t>HLS allows client devices to seamlessly adapt to changing network conditions by raising or lowering the quality of the stream.</a:t>
                      </a:r>
                    </a:p>
                  </a:txBody>
                  <a:tcPr/>
                </a:tc>
                <a:extLst>
                  <a:ext uri="{0D108BD9-81ED-4DB2-BD59-A6C34878D82A}">
                    <a16:rowId xmlns:a16="http://schemas.microsoft.com/office/drawing/2014/main" val="3133354215"/>
                  </a:ext>
                </a:extLst>
              </a:tr>
              <a:tr h="899988">
                <a:tc>
                  <a:txBody>
                    <a:bodyPr/>
                    <a:lstStyle/>
                    <a:p>
                      <a:r>
                        <a:rPr lang="en-US">
                          <a:solidFill>
                            <a:schemeClr val="bg1"/>
                          </a:solidFill>
                          <a:latin typeface="Times New Roman"/>
                          <a:cs typeface="Times New Roman"/>
                        </a:rPr>
                        <a:t>MQTT</a:t>
                      </a:r>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dirty="0">
                          <a:solidFill>
                            <a:schemeClr val="bg1"/>
                          </a:solidFill>
                          <a:latin typeface="Times New Roman"/>
                          <a:cs typeface="Times New Roman"/>
                        </a:rPr>
                        <a:t>Publish subscribe architecture protocol that is used to communicate data between two users. </a:t>
                      </a:r>
                      <a:endParaRPr lang="en-US"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b="0" i="0">
                          <a:solidFill>
                            <a:schemeClr val="bg1"/>
                          </a:solidFill>
                          <a:effectLst/>
                          <a:latin typeface="Times New Roman"/>
                          <a:cs typeface="Times New Roman"/>
                        </a:rPr>
                        <a:t>This is a connection-oriented protocol. Also using acknowledgements, it ensures that all the packets are transmitted. Hence, it is more reliable.  </a:t>
                      </a:r>
                      <a:endParaRPr lang="en-US" b="0" i="0">
                        <a:solidFill>
                          <a:schemeClr val="bg1"/>
                        </a:solidFill>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98385372"/>
                  </a:ext>
                </a:extLst>
              </a:tr>
              <a:tr h="864916">
                <a:tc>
                  <a:txBody>
                    <a:bodyPr/>
                    <a:lstStyle/>
                    <a:p>
                      <a:r>
                        <a:rPr lang="en-US">
                          <a:solidFill>
                            <a:schemeClr val="bg1"/>
                          </a:solidFill>
                          <a:latin typeface="Times New Roman"/>
                          <a:cs typeface="Times New Roman"/>
                        </a:rPr>
                        <a:t>UDP</a:t>
                      </a:r>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a:solidFill>
                            <a:schemeClr val="bg1"/>
                          </a:solidFill>
                          <a:latin typeface="Times New Roman"/>
                          <a:cs typeface="Times New Roman"/>
                        </a:rPr>
                        <a:t>Client- server architecture protocol that is used to communicate data between two users. </a:t>
                      </a:r>
                      <a:endParaRPr lang="en-US">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b="0" i="0" dirty="0">
                          <a:solidFill>
                            <a:schemeClr val="bg1"/>
                          </a:solidFill>
                          <a:effectLst/>
                          <a:latin typeface="Times New Roman"/>
                          <a:cs typeface="Times New Roman"/>
                        </a:rPr>
                        <a:t>This is a connectionless protocol. Faster than connection-oriented protocols. Less packet overhead.</a:t>
                      </a:r>
                    </a:p>
                  </a:txBody>
                  <a:tcPr/>
                </a:tc>
                <a:extLst>
                  <a:ext uri="{0D108BD9-81ED-4DB2-BD59-A6C34878D82A}">
                    <a16:rowId xmlns:a16="http://schemas.microsoft.com/office/drawing/2014/main" val="3068645124"/>
                  </a:ext>
                </a:extLst>
              </a:tr>
            </a:tbl>
          </a:graphicData>
        </a:graphic>
      </p:graphicFrame>
      <p:sp>
        <p:nvSpPr>
          <p:cNvPr id="13" name="TextBox 12">
            <a:extLst>
              <a:ext uri="{FF2B5EF4-FFF2-40B4-BE49-F238E27FC236}">
                <a16:creationId xmlns:a16="http://schemas.microsoft.com/office/drawing/2014/main" id="{F8537C5D-FC8C-180B-E2D3-C1EA862E75B8}"/>
              </a:ext>
            </a:extLst>
          </p:cNvPr>
          <p:cNvSpPr txBox="1"/>
          <p:nvPr/>
        </p:nvSpPr>
        <p:spPr>
          <a:xfrm>
            <a:off x="667750" y="3807160"/>
            <a:ext cx="8241632" cy="954107"/>
          </a:xfrm>
          <a:prstGeom prst="rect">
            <a:avLst/>
          </a:prstGeom>
          <a:noFill/>
        </p:spPr>
        <p:txBody>
          <a:bodyPr wrap="square" lIns="91440" tIns="45720" rIns="91440" bIns="45720" rtlCol="0" anchor="t">
            <a:spAutoFit/>
          </a:bodyPr>
          <a:lstStyle/>
          <a:p>
            <a:pPr marL="285750" indent="-285750">
              <a:buClr>
                <a:schemeClr val="bg1"/>
              </a:buClr>
              <a:buFont typeface="Arial" panose="020B0604020202020204" pitchFamily="34" charset="0"/>
              <a:buChar char="•"/>
            </a:pPr>
            <a:r>
              <a:rPr lang="en-US">
                <a:solidFill>
                  <a:schemeClr val="bg1"/>
                </a:solidFill>
                <a:latin typeface="Times New Roman"/>
                <a:cs typeface="Times New Roman"/>
              </a:rPr>
              <a:t>There can be two methods that users can engage with this platform.</a:t>
            </a:r>
          </a:p>
          <a:p>
            <a:pPr marL="854075" indent="-276225">
              <a:buClr>
                <a:schemeClr val="bg1"/>
              </a:buClr>
              <a:buFont typeface="Arial" panose="020B0604020202020204" pitchFamily="34" charset="0"/>
              <a:buChar char="•"/>
            </a:pPr>
            <a:r>
              <a:rPr lang="en-US">
                <a:solidFill>
                  <a:schemeClr val="bg1"/>
                </a:solidFill>
                <a:latin typeface="Times New Roman"/>
                <a:cs typeface="Times New Roman"/>
              </a:rPr>
              <a:t>Two users at different geographical locations, accessing the platform using different routers.</a:t>
            </a:r>
          </a:p>
          <a:p>
            <a:pPr marL="854075" indent="-276225">
              <a:buClr>
                <a:schemeClr val="bg1"/>
              </a:buClr>
              <a:buFont typeface="Arial" panose="020B0604020202020204" pitchFamily="34" charset="0"/>
              <a:buChar char="•"/>
            </a:pPr>
            <a:r>
              <a:rPr lang="en-US">
                <a:solidFill>
                  <a:schemeClr val="bg1"/>
                </a:solidFill>
                <a:latin typeface="Times New Roman"/>
                <a:cs typeface="Times New Roman"/>
              </a:rPr>
              <a:t>Two users at the same location accessing the platform using the same router.</a:t>
            </a:r>
          </a:p>
          <a:p>
            <a:pPr marL="863600" lvl="1" indent="279400">
              <a:buClr>
                <a:schemeClr val="bg1"/>
              </a:buClr>
              <a:buFont typeface="Wingdings" panose="05000000000000000000" pitchFamily="2" charset="2"/>
              <a:buChar char="§"/>
            </a:pPr>
            <a:r>
              <a:rPr lang="en-US">
                <a:solidFill>
                  <a:schemeClr val="bg1"/>
                </a:solidFill>
                <a:latin typeface="Times New Roman"/>
                <a:cs typeface="Times New Roman"/>
              </a:rPr>
              <a:t>Ex: Gyms and training centers</a:t>
            </a:r>
          </a:p>
        </p:txBody>
      </p:sp>
    </p:spTree>
    <p:extLst>
      <p:ext uri="{BB962C8B-B14F-4D97-AF65-F5344CB8AC3E}">
        <p14:creationId xmlns:p14="http://schemas.microsoft.com/office/powerpoint/2010/main" val="983431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6"/>
          <p:cNvSpPr txBox="1">
            <a:spLocks noGrp="1"/>
          </p:cNvSpPr>
          <p:nvPr>
            <p:ph type="ctrTitle"/>
          </p:nvPr>
        </p:nvSpPr>
        <p:spPr>
          <a:xfrm>
            <a:off x="1788990" y="-2711"/>
            <a:ext cx="6311070" cy="628013"/>
          </a:xfrm>
          <a:prstGeom prst="rect">
            <a:avLst/>
          </a:prstGeom>
          <a:noFill/>
          <a:ln>
            <a:noFill/>
          </a:ln>
        </p:spPr>
        <p:txBody>
          <a:bodyPr spcFirstLastPara="1" wrap="square" lIns="91425" tIns="91425" rIns="91425" bIns="91425" anchor="t" anchorCtr="0">
            <a:noAutofit/>
          </a:bodyPr>
          <a:lstStyle/>
          <a:p>
            <a:r>
              <a:rPr lang="en-US">
                <a:latin typeface="Times New Roman"/>
                <a:ea typeface="Times New Roman"/>
                <a:cs typeface="Times New Roman"/>
                <a:sym typeface="Times New Roman"/>
              </a:rPr>
              <a:t>System Architecture 1 – 1</a:t>
            </a:r>
            <a:r>
              <a:rPr lang="en-US" baseline="30000">
                <a:latin typeface="Times New Roman"/>
                <a:ea typeface="Times New Roman"/>
                <a:cs typeface="Times New Roman"/>
                <a:sym typeface="Times New Roman"/>
              </a:rPr>
              <a:t>st</a:t>
            </a:r>
            <a:r>
              <a:rPr lang="en-US">
                <a:latin typeface="Times New Roman"/>
                <a:ea typeface="Times New Roman"/>
                <a:cs typeface="Times New Roman"/>
                <a:sym typeface="Times New Roman"/>
              </a:rPr>
              <a:t> Scenario</a:t>
            </a:r>
            <a:endParaRPr lang="en-US">
              <a:latin typeface="Times New Roman"/>
              <a:ea typeface="Times New Roman"/>
              <a:cs typeface="Times New Roman"/>
            </a:endParaRPr>
          </a:p>
        </p:txBody>
      </p:sp>
      <p:grpSp>
        <p:nvGrpSpPr>
          <p:cNvPr id="139" name="Google Shape;139;p6"/>
          <p:cNvGrpSpPr/>
          <p:nvPr/>
        </p:nvGrpSpPr>
        <p:grpSpPr>
          <a:xfrm>
            <a:off x="1206723" y="54446"/>
            <a:ext cx="732900" cy="570856"/>
            <a:chOff x="4149138" y="4121151"/>
            <a:chExt cx="344065" cy="368644"/>
          </a:xfrm>
        </p:grpSpPr>
        <p:sp>
          <p:nvSpPr>
            <p:cNvPr id="140" name="Google Shape;140;p6"/>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 name="Picture 14" descr="Diagram, schematic&#10;&#10;Description automatically generated">
            <a:extLst>
              <a:ext uri="{FF2B5EF4-FFF2-40B4-BE49-F238E27FC236}">
                <a16:creationId xmlns:a16="http://schemas.microsoft.com/office/drawing/2014/main" id="{0E51555E-34E5-DCD3-ECD1-993A1A8A4C83}"/>
              </a:ext>
            </a:extLst>
          </p:cNvPr>
          <p:cNvPicPr>
            <a:picLocks noChangeAspect="1"/>
          </p:cNvPicPr>
          <p:nvPr/>
        </p:nvPicPr>
        <p:blipFill>
          <a:blip r:embed="rId3"/>
          <a:stretch>
            <a:fillRect/>
          </a:stretch>
        </p:blipFill>
        <p:spPr>
          <a:xfrm>
            <a:off x="375751" y="772332"/>
            <a:ext cx="8392498" cy="4097101"/>
          </a:xfrm>
          <a:prstGeom prst="rect">
            <a:avLst/>
          </a:prstGeom>
        </p:spPr>
      </p:pic>
    </p:spTree>
    <p:extLst>
      <p:ext uri="{BB962C8B-B14F-4D97-AF65-F5344CB8AC3E}">
        <p14:creationId xmlns:p14="http://schemas.microsoft.com/office/powerpoint/2010/main" val="2954930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6"/>
          <p:cNvSpPr txBox="1">
            <a:spLocks noGrp="1"/>
          </p:cNvSpPr>
          <p:nvPr>
            <p:ph type="ctrTitle"/>
          </p:nvPr>
        </p:nvSpPr>
        <p:spPr>
          <a:xfrm>
            <a:off x="1788990" y="-2711"/>
            <a:ext cx="6311070" cy="628013"/>
          </a:xfrm>
          <a:prstGeom prst="rect">
            <a:avLst/>
          </a:prstGeom>
          <a:noFill/>
          <a:ln>
            <a:noFill/>
          </a:ln>
        </p:spPr>
        <p:txBody>
          <a:bodyPr spcFirstLastPara="1" wrap="square" lIns="91425" tIns="91425" rIns="91425" bIns="91425" anchor="t" anchorCtr="0">
            <a:noAutofit/>
          </a:bodyPr>
          <a:lstStyle/>
          <a:p>
            <a:r>
              <a:rPr lang="en-US">
                <a:latin typeface="Times New Roman"/>
                <a:ea typeface="Times New Roman"/>
                <a:cs typeface="Times New Roman"/>
                <a:sym typeface="Times New Roman"/>
              </a:rPr>
              <a:t>System Architecture 1 – 2</a:t>
            </a:r>
            <a:r>
              <a:rPr lang="en-US" baseline="30000">
                <a:latin typeface="Times New Roman"/>
                <a:ea typeface="Times New Roman"/>
                <a:cs typeface="Times New Roman"/>
                <a:sym typeface="Times New Roman"/>
              </a:rPr>
              <a:t>nd</a:t>
            </a:r>
            <a:r>
              <a:rPr lang="en-US">
                <a:latin typeface="Times New Roman"/>
                <a:ea typeface="Times New Roman"/>
                <a:cs typeface="Times New Roman"/>
                <a:sym typeface="Times New Roman"/>
              </a:rPr>
              <a:t> Scenario</a:t>
            </a:r>
            <a:endParaRPr lang="en-US">
              <a:latin typeface="Times New Roman"/>
              <a:ea typeface="Times New Roman"/>
              <a:cs typeface="Times New Roman"/>
            </a:endParaRPr>
          </a:p>
        </p:txBody>
      </p:sp>
      <p:grpSp>
        <p:nvGrpSpPr>
          <p:cNvPr id="139" name="Google Shape;139;p6"/>
          <p:cNvGrpSpPr/>
          <p:nvPr/>
        </p:nvGrpSpPr>
        <p:grpSpPr>
          <a:xfrm>
            <a:off x="1230786" y="54446"/>
            <a:ext cx="670203" cy="462912"/>
            <a:chOff x="4149138" y="4121151"/>
            <a:chExt cx="344065" cy="368644"/>
          </a:xfrm>
        </p:grpSpPr>
        <p:sp>
          <p:nvSpPr>
            <p:cNvPr id="140" name="Google Shape;140;p6"/>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 name="Picture 5" descr="Diagram, schematic&#10;&#10;Description automatically generated">
            <a:extLst>
              <a:ext uri="{FF2B5EF4-FFF2-40B4-BE49-F238E27FC236}">
                <a16:creationId xmlns:a16="http://schemas.microsoft.com/office/drawing/2014/main" id="{6352482C-C64B-6222-022A-D1F7878CC048}"/>
              </a:ext>
            </a:extLst>
          </p:cNvPr>
          <p:cNvPicPr>
            <a:picLocks noChangeAspect="1"/>
          </p:cNvPicPr>
          <p:nvPr/>
        </p:nvPicPr>
        <p:blipFill>
          <a:blip r:embed="rId3"/>
          <a:stretch>
            <a:fillRect/>
          </a:stretch>
        </p:blipFill>
        <p:spPr>
          <a:xfrm>
            <a:off x="324852" y="599604"/>
            <a:ext cx="8494295" cy="4412132"/>
          </a:xfrm>
          <a:prstGeom prst="rect">
            <a:avLst/>
          </a:prstGeom>
        </p:spPr>
      </p:pic>
    </p:spTree>
    <p:extLst>
      <p:ext uri="{BB962C8B-B14F-4D97-AF65-F5344CB8AC3E}">
        <p14:creationId xmlns:p14="http://schemas.microsoft.com/office/powerpoint/2010/main" val="2338937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6"/>
          <p:cNvSpPr txBox="1">
            <a:spLocks noGrp="1"/>
          </p:cNvSpPr>
          <p:nvPr>
            <p:ph type="ctrTitle"/>
          </p:nvPr>
        </p:nvSpPr>
        <p:spPr>
          <a:xfrm>
            <a:off x="1745585" y="-82287"/>
            <a:ext cx="5442900" cy="62801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3000"/>
              <a:buNone/>
            </a:pPr>
            <a:r>
              <a:rPr lang="en-US">
                <a:latin typeface="Times New Roman"/>
                <a:ea typeface="Times New Roman"/>
                <a:cs typeface="Times New Roman"/>
                <a:sym typeface="Times New Roman"/>
              </a:rPr>
              <a:t>System Architecture 2</a:t>
            </a:r>
            <a:endParaRPr>
              <a:latin typeface="Times New Roman"/>
              <a:ea typeface="Times New Roman"/>
              <a:cs typeface="Times New Roman"/>
              <a:sym typeface="Times New Roman"/>
            </a:endParaRPr>
          </a:p>
        </p:txBody>
      </p:sp>
      <p:grpSp>
        <p:nvGrpSpPr>
          <p:cNvPr id="139" name="Google Shape;139;p6"/>
          <p:cNvGrpSpPr/>
          <p:nvPr/>
        </p:nvGrpSpPr>
        <p:grpSpPr>
          <a:xfrm>
            <a:off x="1912110" y="54440"/>
            <a:ext cx="566515" cy="397235"/>
            <a:chOff x="4149138" y="4121151"/>
            <a:chExt cx="344065" cy="312584"/>
          </a:xfrm>
        </p:grpSpPr>
        <p:sp>
          <p:nvSpPr>
            <p:cNvPr id="140" name="Google Shape;140;p6"/>
            <p:cNvSpPr/>
            <p:nvPr/>
          </p:nvSpPr>
          <p:spPr>
            <a:xfrm>
              <a:off x="4209249" y="4121993"/>
              <a:ext cx="188389" cy="311742"/>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4" descr="Diagram, schematic&#10;&#10;Description automatically generated">
            <a:extLst>
              <a:ext uri="{FF2B5EF4-FFF2-40B4-BE49-F238E27FC236}">
                <a16:creationId xmlns:a16="http://schemas.microsoft.com/office/drawing/2014/main" id="{3E1BFEED-1874-3F30-2A48-B26AF4D45BED}"/>
              </a:ext>
            </a:extLst>
          </p:cNvPr>
          <p:cNvPicPr>
            <a:picLocks noChangeAspect="1"/>
          </p:cNvPicPr>
          <p:nvPr/>
        </p:nvPicPr>
        <p:blipFill>
          <a:blip r:embed="rId3"/>
          <a:stretch>
            <a:fillRect/>
          </a:stretch>
        </p:blipFill>
        <p:spPr>
          <a:xfrm>
            <a:off x="653971" y="479446"/>
            <a:ext cx="7821590" cy="4611425"/>
          </a:xfrm>
          <a:prstGeom prst="rect">
            <a:avLst/>
          </a:prstGeom>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202A5EDD3ED8D49AC47AC2344A215D7" ma:contentTypeVersion="13" ma:contentTypeDescription="Create a new document." ma:contentTypeScope="" ma:versionID="bdbae45bf78a80a10bb8e52dafbc3a69">
  <xsd:schema xmlns:xsd="http://www.w3.org/2001/XMLSchema" xmlns:xs="http://www.w3.org/2001/XMLSchema" xmlns:p="http://schemas.microsoft.com/office/2006/metadata/properties" xmlns:ns3="677761a7-9e10-4d82-b022-cea67a1316d5" xmlns:ns4="02e575bf-69d7-4dd2-ab0c-4fa965575201" targetNamespace="http://schemas.microsoft.com/office/2006/metadata/properties" ma:root="true" ma:fieldsID="493b3e8e43b96cece18ac3249dc76d84" ns3:_="" ns4:_="">
    <xsd:import namespace="677761a7-9e10-4d82-b022-cea67a1316d5"/>
    <xsd:import namespace="02e575bf-69d7-4dd2-ab0c-4fa96557520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7761a7-9e10-4d82-b022-cea67a131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2e575bf-69d7-4dd2-ab0c-4fa96557520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7037E2-94FE-4DA2-B5B6-04DA3407104D}">
  <ds:schemaRefs>
    <ds:schemaRef ds:uri="http://schemas.microsoft.com/sharepoint/v3/contenttype/forms"/>
  </ds:schemaRefs>
</ds:datastoreItem>
</file>

<file path=customXml/itemProps2.xml><?xml version="1.0" encoding="utf-8"?>
<ds:datastoreItem xmlns:ds="http://schemas.openxmlformats.org/officeDocument/2006/customXml" ds:itemID="{60DFC58B-9DE9-414E-884C-FE20D99FB71B}">
  <ds:schemaRefs>
    <ds:schemaRef ds:uri="http://purl.org/dc/dcmitype/"/>
    <ds:schemaRef ds:uri="http://purl.org/dc/elements/1.1/"/>
    <ds:schemaRef ds:uri="http://purl.org/dc/terms/"/>
    <ds:schemaRef ds:uri="http://schemas.microsoft.com/office/2006/documentManagement/types"/>
    <ds:schemaRef ds:uri="http://www.w3.org/XML/1998/namespace"/>
    <ds:schemaRef ds:uri="02e575bf-69d7-4dd2-ab0c-4fa965575201"/>
    <ds:schemaRef ds:uri="http://schemas.microsoft.com/office/infopath/2007/PartnerControls"/>
    <ds:schemaRef ds:uri="http://schemas.openxmlformats.org/package/2006/metadata/core-properties"/>
    <ds:schemaRef ds:uri="677761a7-9e10-4d82-b022-cea67a1316d5"/>
    <ds:schemaRef ds:uri="http://schemas.microsoft.com/office/2006/metadata/properties"/>
  </ds:schemaRefs>
</ds:datastoreItem>
</file>

<file path=customXml/itemProps3.xml><?xml version="1.0" encoding="utf-8"?>
<ds:datastoreItem xmlns:ds="http://schemas.openxmlformats.org/officeDocument/2006/customXml" ds:itemID="{C3DA40C2-8A9D-4405-8353-61DC06A760A2}">
  <ds:schemaRefs>
    <ds:schemaRef ds:uri="02e575bf-69d7-4dd2-ab0c-4fa965575201"/>
    <ds:schemaRef ds:uri="677761a7-9e10-4d82-b022-cea67a1316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1229</Words>
  <Application>Microsoft Office PowerPoint</Application>
  <PresentationFormat>On-screen Show (16:9)</PresentationFormat>
  <Paragraphs>214</Paragraphs>
  <Slides>26</Slides>
  <Notes>14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Times New Roman</vt:lpstr>
      <vt:lpstr>Montserrat ExtraBold</vt:lpstr>
      <vt:lpstr>Montserrat</vt:lpstr>
      <vt:lpstr>Calibri</vt:lpstr>
      <vt:lpstr>Arial</vt:lpstr>
      <vt:lpstr>Wingdings</vt:lpstr>
      <vt:lpstr>Futuristic Background by Slidesgo</vt:lpstr>
      <vt:lpstr>PowerPoint Presentation</vt:lpstr>
      <vt:lpstr>Background</vt:lpstr>
      <vt:lpstr>Project Scope</vt:lpstr>
      <vt:lpstr>Project Overview</vt:lpstr>
      <vt:lpstr>PowerPoint Presentation</vt:lpstr>
      <vt:lpstr>PowerPoint Presentation</vt:lpstr>
      <vt:lpstr>System Architecture 1 – 1st Scenario</vt:lpstr>
      <vt:lpstr>System Architecture 1 – 2nd Scenario</vt:lpstr>
      <vt:lpstr>System Architecture 2</vt:lpstr>
      <vt:lpstr>Current Progress</vt:lpstr>
      <vt:lpstr>PowerPoint Presentation</vt:lpstr>
      <vt:lpstr>PowerPoint Presentation</vt:lpstr>
      <vt:lpstr>PowerPoint Presentation</vt:lpstr>
      <vt:lpstr>PowerPoint Presentation</vt:lpstr>
      <vt:lpstr>PowerPoint Presentation</vt:lpstr>
      <vt:lpstr>Performance Evaluation (Delay calculation )  </vt:lpstr>
      <vt:lpstr>PowerPoint Presentation</vt:lpstr>
      <vt:lpstr>PowerPoint Presentation</vt:lpstr>
      <vt:lpstr>Enclosure Design</vt:lpstr>
      <vt:lpstr>Unity Gaming Interface</vt:lpstr>
      <vt:lpstr>Unity Gaming Environment</vt:lpstr>
      <vt:lpstr>PowerPoint Presentation</vt:lpstr>
      <vt:lpstr>Challenges</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Dulsara Gimhana</cp:lastModifiedBy>
  <cp:revision>4</cp:revision>
  <dcterms:modified xsi:type="dcterms:W3CDTF">2023-03-13T04:22:29Z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0x010100E202A5EDD3ED8D49AC47AC2344A215D7</vt:lpwstr>
  </property>
</Properties>
</file>